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3"/>
  </p:notesMasterIdLst>
  <p:handoutMasterIdLst>
    <p:handoutMasterId r:id="rId34"/>
  </p:handoutMasterIdLst>
  <p:sldIdLst>
    <p:sldId id="315" r:id="rId3"/>
    <p:sldId id="264" r:id="rId4"/>
    <p:sldId id="259" r:id="rId5"/>
    <p:sldId id="359" r:id="rId6"/>
    <p:sldId id="333" r:id="rId7"/>
    <p:sldId id="334" r:id="rId8"/>
    <p:sldId id="336" r:id="rId9"/>
    <p:sldId id="338" r:id="rId10"/>
    <p:sldId id="417" r:id="rId11"/>
    <p:sldId id="418" r:id="rId12"/>
    <p:sldId id="345" r:id="rId13"/>
    <p:sldId id="416" r:id="rId14"/>
    <p:sldId id="346" r:id="rId15"/>
    <p:sldId id="413" r:id="rId16"/>
    <p:sldId id="419" r:id="rId17"/>
    <p:sldId id="420" r:id="rId18"/>
    <p:sldId id="356" r:id="rId19"/>
    <p:sldId id="414" r:id="rId20"/>
    <p:sldId id="347" r:id="rId21"/>
    <p:sldId id="399" r:id="rId22"/>
    <p:sldId id="400" r:id="rId23"/>
    <p:sldId id="403" r:id="rId24"/>
    <p:sldId id="404" r:id="rId25"/>
    <p:sldId id="405" r:id="rId26"/>
    <p:sldId id="294" r:id="rId27"/>
    <p:sldId id="310" r:id="rId28"/>
    <p:sldId id="329" r:id="rId29"/>
    <p:sldId id="330" r:id="rId30"/>
    <p:sldId id="368" r:id="rId31"/>
    <p:sldId id="309" r:id="rId32"/>
  </p:sldIdLst>
  <p:sldSz cx="9144000" cy="6858000" type="screen4x3"/>
  <p:notesSz cx="6858000" cy="9220200"/>
  <p:defaultTextStyle>
    <a:defPPr>
      <a:defRPr lang="es-CO"/>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7F"/>
    <a:srgbClr val="FFFF99"/>
    <a:srgbClr val="009900"/>
    <a:srgbClr val="0080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3" autoAdjust="0"/>
    <p:restoredTop sz="91863" autoAdjust="0"/>
  </p:normalViewPr>
  <p:slideViewPr>
    <p:cSldViewPr>
      <p:cViewPr varScale="1">
        <p:scale>
          <a:sx n="84" d="100"/>
          <a:sy n="84" d="100"/>
        </p:scale>
        <p:origin x="1590" y="7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4032"/>
    </p:cViewPr>
  </p:sorterViewPr>
  <p:notesViewPr>
    <p:cSldViewPr>
      <p:cViewPr varScale="1">
        <p:scale>
          <a:sx n="53" d="100"/>
          <a:sy n="53" d="100"/>
        </p:scale>
        <p:origin x="-1842" y="-102"/>
      </p:cViewPr>
      <p:guideLst>
        <p:guide orient="horz" pos="2904"/>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60375"/>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s-CO"/>
          </a:p>
        </p:txBody>
      </p:sp>
      <p:sp>
        <p:nvSpPr>
          <p:cNvPr id="3" name="2 Marcador de fecha"/>
          <p:cNvSpPr>
            <a:spLocks noGrp="1"/>
          </p:cNvSpPr>
          <p:nvPr>
            <p:ph type="dt" sz="quarter" idx="1"/>
          </p:nvPr>
        </p:nvSpPr>
        <p:spPr>
          <a:xfrm>
            <a:off x="3884613" y="0"/>
            <a:ext cx="2971800" cy="460375"/>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72787DE2-2E60-4A00-8B08-D3CDFD21AAFD}" type="datetimeFigureOut">
              <a:rPr lang="es-CO"/>
              <a:pPr>
                <a:defRPr/>
              </a:pPr>
              <a:t>13/10/2016</a:t>
            </a:fld>
            <a:endParaRPr lang="es-CO"/>
          </a:p>
        </p:txBody>
      </p:sp>
      <p:sp>
        <p:nvSpPr>
          <p:cNvPr id="4" name="3 Marcador de pie de página"/>
          <p:cNvSpPr>
            <a:spLocks noGrp="1"/>
          </p:cNvSpPr>
          <p:nvPr>
            <p:ph type="ftr" sz="quarter" idx="2"/>
          </p:nvPr>
        </p:nvSpPr>
        <p:spPr>
          <a:xfrm>
            <a:off x="0" y="8758238"/>
            <a:ext cx="2971800" cy="460375"/>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s-CO"/>
          </a:p>
        </p:txBody>
      </p:sp>
      <p:sp>
        <p:nvSpPr>
          <p:cNvPr id="5" name="4 Marcador de número de diapositiva"/>
          <p:cNvSpPr>
            <a:spLocks noGrp="1"/>
          </p:cNvSpPr>
          <p:nvPr>
            <p:ph type="sldNum" sz="quarter" idx="3"/>
          </p:nvPr>
        </p:nvSpPr>
        <p:spPr>
          <a:xfrm>
            <a:off x="3884613" y="8758238"/>
            <a:ext cx="2971800" cy="460375"/>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534D5DB7-9DF0-4834-9DD9-5243E8878D88}" type="slidenum">
              <a:rPr lang="es-CO"/>
              <a:pPr>
                <a:defRPr/>
              </a:pPr>
              <a:t>‹Nº›</a:t>
            </a:fld>
            <a:endParaRPr lang="es-CO"/>
          </a:p>
        </p:txBody>
      </p:sp>
    </p:spTree>
    <p:extLst>
      <p:ext uri="{BB962C8B-B14F-4D97-AF65-F5344CB8AC3E}">
        <p14:creationId xmlns:p14="http://schemas.microsoft.com/office/powerpoint/2010/main" val="1243157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60375"/>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s-CO"/>
          </a:p>
        </p:txBody>
      </p:sp>
      <p:sp>
        <p:nvSpPr>
          <p:cNvPr id="3" name="2 Marcador de fecha"/>
          <p:cNvSpPr>
            <a:spLocks noGrp="1"/>
          </p:cNvSpPr>
          <p:nvPr>
            <p:ph type="dt" idx="1"/>
          </p:nvPr>
        </p:nvSpPr>
        <p:spPr>
          <a:xfrm>
            <a:off x="3884613" y="0"/>
            <a:ext cx="2971800" cy="460375"/>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14039596-A932-4A5F-8152-515FC3B71C02}" type="datetimeFigureOut">
              <a:rPr lang="es-CO"/>
              <a:pPr>
                <a:defRPr/>
              </a:pPr>
              <a:t>13/10/2016</a:t>
            </a:fld>
            <a:endParaRPr lang="es-CO"/>
          </a:p>
        </p:txBody>
      </p:sp>
      <p:sp>
        <p:nvSpPr>
          <p:cNvPr id="4" name="3 Marcador de imagen de diapositiva"/>
          <p:cNvSpPr>
            <a:spLocks noGrp="1" noRot="1" noChangeAspect="1"/>
          </p:cNvSpPr>
          <p:nvPr>
            <p:ph type="sldImg" idx="2"/>
          </p:nvPr>
        </p:nvSpPr>
        <p:spPr>
          <a:xfrm>
            <a:off x="1123950" y="692150"/>
            <a:ext cx="4610100" cy="3457575"/>
          </a:xfrm>
          <a:prstGeom prst="rect">
            <a:avLst/>
          </a:prstGeom>
          <a:noFill/>
          <a:ln w="12700">
            <a:solidFill>
              <a:prstClr val="black"/>
            </a:solidFill>
          </a:ln>
        </p:spPr>
        <p:txBody>
          <a:bodyPr vert="horz" lIns="91440" tIns="45720" rIns="91440" bIns="45720" rtlCol="0" anchor="ctr"/>
          <a:lstStyle/>
          <a:p>
            <a:pPr lvl="0"/>
            <a:endParaRPr lang="es-CO" noProof="0"/>
          </a:p>
        </p:txBody>
      </p:sp>
      <p:sp>
        <p:nvSpPr>
          <p:cNvPr id="5" name="4 Marcador de notas"/>
          <p:cNvSpPr>
            <a:spLocks noGrp="1"/>
          </p:cNvSpPr>
          <p:nvPr>
            <p:ph type="body" sz="quarter" idx="3"/>
          </p:nvPr>
        </p:nvSpPr>
        <p:spPr>
          <a:xfrm>
            <a:off x="685800" y="4379913"/>
            <a:ext cx="5486400" cy="4148137"/>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CO" noProof="0"/>
          </a:p>
        </p:txBody>
      </p:sp>
      <p:sp>
        <p:nvSpPr>
          <p:cNvPr id="6" name="5 Marcador de pie de página"/>
          <p:cNvSpPr>
            <a:spLocks noGrp="1"/>
          </p:cNvSpPr>
          <p:nvPr>
            <p:ph type="ftr" sz="quarter" idx="4"/>
          </p:nvPr>
        </p:nvSpPr>
        <p:spPr>
          <a:xfrm>
            <a:off x="0" y="8758238"/>
            <a:ext cx="2971800" cy="460375"/>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s-CO"/>
          </a:p>
        </p:txBody>
      </p:sp>
      <p:sp>
        <p:nvSpPr>
          <p:cNvPr id="7" name="6 Marcador de número de diapositiva"/>
          <p:cNvSpPr>
            <a:spLocks noGrp="1"/>
          </p:cNvSpPr>
          <p:nvPr>
            <p:ph type="sldNum" sz="quarter" idx="5"/>
          </p:nvPr>
        </p:nvSpPr>
        <p:spPr>
          <a:xfrm>
            <a:off x="3884613" y="8758238"/>
            <a:ext cx="2971800" cy="460375"/>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16D85B4-B316-4CB8-893C-2E69AF216B66}" type="slidenum">
              <a:rPr lang="es-CO"/>
              <a:pPr>
                <a:defRPr/>
              </a:pPr>
              <a:t>‹Nº›</a:t>
            </a:fld>
            <a:endParaRPr lang="es-CO"/>
          </a:p>
        </p:txBody>
      </p:sp>
    </p:spTree>
    <p:extLst>
      <p:ext uri="{BB962C8B-B14F-4D97-AF65-F5344CB8AC3E}">
        <p14:creationId xmlns:p14="http://schemas.microsoft.com/office/powerpoint/2010/main" val="11091502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dirty="0" smtClean="0"/>
          </a:p>
        </p:txBody>
      </p:sp>
      <p:sp>
        <p:nvSpPr>
          <p:cNvPr id="4" name="3 Marcador de número de diapositiva"/>
          <p:cNvSpPr>
            <a:spLocks noGrp="1"/>
          </p:cNvSpPr>
          <p:nvPr>
            <p:ph type="sldNum" sz="quarter" idx="5"/>
          </p:nvPr>
        </p:nvSpPr>
        <p:spPr/>
        <p:txBody>
          <a:bodyPr/>
          <a:lstStyle/>
          <a:p>
            <a:pPr>
              <a:defRPr/>
            </a:pPr>
            <a:fld id="{C7DE48E8-795A-4319-BC43-429B848106B1}" type="slidenum">
              <a:rPr lang="es-CO" smtClean="0"/>
              <a:pPr>
                <a:defRPr/>
              </a:pPr>
              <a:t>1</a:t>
            </a:fld>
            <a:endParaRPr lang="es-CO" dirty="0"/>
          </a:p>
        </p:txBody>
      </p:sp>
    </p:spTree>
    <p:extLst>
      <p:ext uri="{BB962C8B-B14F-4D97-AF65-F5344CB8AC3E}">
        <p14:creationId xmlns:p14="http://schemas.microsoft.com/office/powerpoint/2010/main" val="2842772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dirty="0" smtClean="0"/>
          </a:p>
        </p:txBody>
      </p:sp>
      <p:sp>
        <p:nvSpPr>
          <p:cNvPr id="4403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B62B42-939C-4D19-886F-C0C083FC50E8}" type="slidenum">
              <a:rPr lang="es-CO" smtClean="0"/>
              <a:pPr fontAlgn="base">
                <a:spcBef>
                  <a:spcPct val="0"/>
                </a:spcBef>
                <a:spcAft>
                  <a:spcPct val="0"/>
                </a:spcAft>
                <a:defRPr/>
              </a:pPr>
              <a:t>2</a:t>
            </a:fld>
            <a:endParaRPr lang="es-CO" dirty="0" smtClean="0"/>
          </a:p>
        </p:txBody>
      </p:sp>
    </p:spTree>
    <p:extLst>
      <p:ext uri="{BB962C8B-B14F-4D97-AF65-F5344CB8AC3E}">
        <p14:creationId xmlns:p14="http://schemas.microsoft.com/office/powerpoint/2010/main" val="316548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pPr>
              <a:defRPr/>
            </a:pPr>
            <a:fld id="{D16D85B4-B316-4CB8-893C-2E69AF216B66}" type="slidenum">
              <a:rPr lang="es-CO" smtClean="0"/>
              <a:pPr>
                <a:defRPr/>
              </a:pPr>
              <a:t>9</a:t>
            </a:fld>
            <a:endParaRPr lang="es-CO"/>
          </a:p>
        </p:txBody>
      </p:sp>
    </p:spTree>
    <p:extLst>
      <p:ext uri="{BB962C8B-B14F-4D97-AF65-F5344CB8AC3E}">
        <p14:creationId xmlns:p14="http://schemas.microsoft.com/office/powerpoint/2010/main" val="3531443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pPr>
              <a:defRPr/>
            </a:pPr>
            <a:fld id="{D16D85B4-B316-4CB8-893C-2E69AF216B66}" type="slidenum">
              <a:rPr lang="es-CO" smtClean="0"/>
              <a:pPr>
                <a:defRPr/>
              </a:pPr>
              <a:t>10</a:t>
            </a:fld>
            <a:endParaRPr lang="es-CO"/>
          </a:p>
        </p:txBody>
      </p:sp>
    </p:spTree>
    <p:extLst>
      <p:ext uri="{BB962C8B-B14F-4D97-AF65-F5344CB8AC3E}">
        <p14:creationId xmlns:p14="http://schemas.microsoft.com/office/powerpoint/2010/main" val="3531443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4BB7961E-9991-4F16-8994-B692D8E2D778}" type="slidenum">
              <a:rPr lang="es-CO" smtClean="0"/>
              <a:pPr/>
              <a:t>14</a:t>
            </a:fld>
            <a:endParaRPr lang="es-CO"/>
          </a:p>
        </p:txBody>
      </p:sp>
    </p:spTree>
    <p:extLst>
      <p:ext uri="{BB962C8B-B14F-4D97-AF65-F5344CB8AC3E}">
        <p14:creationId xmlns:p14="http://schemas.microsoft.com/office/powerpoint/2010/main" val="787362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4BB7961E-9991-4F16-8994-B692D8E2D778}" type="slidenum">
              <a:rPr lang="es-CO" smtClean="0"/>
              <a:pPr/>
              <a:t>15</a:t>
            </a:fld>
            <a:endParaRPr lang="es-CO"/>
          </a:p>
        </p:txBody>
      </p:sp>
    </p:spTree>
    <p:extLst>
      <p:ext uri="{BB962C8B-B14F-4D97-AF65-F5344CB8AC3E}">
        <p14:creationId xmlns:p14="http://schemas.microsoft.com/office/powerpoint/2010/main" val="4192030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4BB7961E-9991-4F16-8994-B692D8E2D778}" type="slidenum">
              <a:rPr lang="es-CO" smtClean="0"/>
              <a:pPr/>
              <a:t>16</a:t>
            </a:fld>
            <a:endParaRPr lang="es-CO"/>
          </a:p>
        </p:txBody>
      </p:sp>
    </p:spTree>
    <p:extLst>
      <p:ext uri="{BB962C8B-B14F-4D97-AF65-F5344CB8AC3E}">
        <p14:creationId xmlns:p14="http://schemas.microsoft.com/office/powerpoint/2010/main" val="791099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53130338-C8A6-4D67-81CC-6099FF05856E}" type="slidenum">
              <a:rPr lang="es-CO" smtClean="0"/>
              <a:t>24</a:t>
            </a:fld>
            <a:endParaRPr lang="es-CO"/>
          </a:p>
        </p:txBody>
      </p:sp>
    </p:spTree>
    <p:extLst>
      <p:ext uri="{BB962C8B-B14F-4D97-AF65-F5344CB8AC3E}">
        <p14:creationId xmlns:p14="http://schemas.microsoft.com/office/powerpoint/2010/main" val="3070837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dirty="0" smtClean="0"/>
          </a:p>
        </p:txBody>
      </p:sp>
      <p:sp>
        <p:nvSpPr>
          <p:cNvPr id="4" name="3 Marcador de número de diapositiva"/>
          <p:cNvSpPr>
            <a:spLocks noGrp="1"/>
          </p:cNvSpPr>
          <p:nvPr>
            <p:ph type="sldNum" sz="quarter" idx="5"/>
          </p:nvPr>
        </p:nvSpPr>
        <p:spPr/>
        <p:txBody>
          <a:bodyPr/>
          <a:lstStyle/>
          <a:p>
            <a:pPr>
              <a:defRPr/>
            </a:pPr>
            <a:fld id="{54E945A2-34D6-4C11-9806-F3CD3D321AF4}" type="slidenum">
              <a:rPr lang="es-CO" smtClean="0"/>
              <a:pPr>
                <a:defRPr/>
              </a:pPr>
              <a:t>26</a:t>
            </a:fld>
            <a:endParaRPr lang="es-CO"/>
          </a:p>
        </p:txBody>
      </p:sp>
    </p:spTree>
    <p:extLst>
      <p:ext uri="{BB962C8B-B14F-4D97-AF65-F5344CB8AC3E}">
        <p14:creationId xmlns:p14="http://schemas.microsoft.com/office/powerpoint/2010/main" val="2566631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lvl1pPr>
              <a:defRPr/>
            </a:lvl1pPr>
          </a:lstStyle>
          <a:p>
            <a:pPr>
              <a:defRPr/>
            </a:pPr>
            <a:fld id="{3D332D28-7A12-4A45-9BF8-CFC10D71075E}" type="datetimeFigureOut">
              <a:rPr lang="es-CO"/>
              <a:pPr>
                <a:defRPr/>
              </a:pPr>
              <a:t>13/10/2016</a:t>
            </a:fld>
            <a:endParaRPr lang="es-CO"/>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791E2958-3AB3-4E12-8471-D25160F49518}" type="slidenum">
              <a:rPr lang="es-CO"/>
              <a:pPr>
                <a:defRPr/>
              </a:pPr>
              <a:t>‹Nº›</a:t>
            </a:fld>
            <a:endParaRPr lang="es-CO"/>
          </a:p>
        </p:txBody>
      </p:sp>
    </p:spTree>
    <p:extLst>
      <p:ext uri="{BB962C8B-B14F-4D97-AF65-F5344CB8AC3E}">
        <p14:creationId xmlns:p14="http://schemas.microsoft.com/office/powerpoint/2010/main" val="4251141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pPr>
              <a:defRPr/>
            </a:pPr>
            <a:fld id="{529BB652-161A-438B-9628-63ABC6DD2B1E}" type="datetimeFigureOut">
              <a:rPr lang="es-CO"/>
              <a:pPr>
                <a:defRPr/>
              </a:pPr>
              <a:t>13/10/2016</a:t>
            </a:fld>
            <a:endParaRPr lang="es-CO"/>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BFCAEDA6-8737-4264-938B-5C7F60705343}" type="slidenum">
              <a:rPr lang="es-CO"/>
              <a:pPr>
                <a:defRPr/>
              </a:pPr>
              <a:t>‹Nº›</a:t>
            </a:fld>
            <a:endParaRPr lang="es-CO"/>
          </a:p>
        </p:txBody>
      </p:sp>
    </p:spTree>
    <p:extLst>
      <p:ext uri="{BB962C8B-B14F-4D97-AF65-F5344CB8AC3E}">
        <p14:creationId xmlns:p14="http://schemas.microsoft.com/office/powerpoint/2010/main" val="2605813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pPr>
              <a:defRPr/>
            </a:pPr>
            <a:fld id="{9F57CF02-5202-4D61-858E-3DA4EA42A44F}" type="datetimeFigureOut">
              <a:rPr lang="es-CO"/>
              <a:pPr>
                <a:defRPr/>
              </a:pPr>
              <a:t>13/10/2016</a:t>
            </a:fld>
            <a:endParaRPr lang="es-CO"/>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82762848-AFF1-4B25-A7A4-EC88A0524625}" type="slidenum">
              <a:rPr lang="es-CO"/>
              <a:pPr>
                <a:defRPr/>
              </a:pPr>
              <a:t>‹Nº›</a:t>
            </a:fld>
            <a:endParaRPr lang="es-CO"/>
          </a:p>
        </p:txBody>
      </p:sp>
    </p:spTree>
    <p:extLst>
      <p:ext uri="{BB962C8B-B14F-4D97-AF65-F5344CB8AC3E}">
        <p14:creationId xmlns:p14="http://schemas.microsoft.com/office/powerpoint/2010/main" val="795039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6D47738-0E85-4C88-96C1-1FDD6F26E74B}" type="slidenum">
              <a:rPr lang="es-ES"/>
              <a:pPr>
                <a:defRPr/>
              </a:pPr>
              <a:t>‹Nº›</a:t>
            </a:fld>
            <a:endParaRPr lang="es-ES"/>
          </a:p>
        </p:txBody>
      </p:sp>
    </p:spTree>
    <p:extLst>
      <p:ext uri="{BB962C8B-B14F-4D97-AF65-F5344CB8AC3E}">
        <p14:creationId xmlns:p14="http://schemas.microsoft.com/office/powerpoint/2010/main" val="828848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649347F-DE6E-4FAE-9873-493DFBA4DA86}" type="slidenum">
              <a:rPr lang="es-ES"/>
              <a:pPr>
                <a:defRPr/>
              </a:pPr>
              <a:t>‹Nº›</a:t>
            </a:fld>
            <a:endParaRPr lang="es-ES"/>
          </a:p>
        </p:txBody>
      </p:sp>
    </p:spTree>
    <p:extLst>
      <p:ext uri="{BB962C8B-B14F-4D97-AF65-F5344CB8AC3E}">
        <p14:creationId xmlns:p14="http://schemas.microsoft.com/office/powerpoint/2010/main" val="465524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8F71D4D-810D-4421-B71D-A1894480497F}" type="slidenum">
              <a:rPr lang="es-ES"/>
              <a:pPr>
                <a:defRPr/>
              </a:pPr>
              <a:t>‹Nº›</a:t>
            </a:fld>
            <a:endParaRPr lang="es-ES"/>
          </a:p>
        </p:txBody>
      </p:sp>
    </p:spTree>
    <p:extLst>
      <p:ext uri="{BB962C8B-B14F-4D97-AF65-F5344CB8AC3E}">
        <p14:creationId xmlns:p14="http://schemas.microsoft.com/office/powerpoint/2010/main" val="1729669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791C6A40-7B20-46BC-B5DF-F8D534CA981E}" type="slidenum">
              <a:rPr lang="es-ES"/>
              <a:pPr>
                <a:defRPr/>
              </a:pPr>
              <a:t>‹Nº›</a:t>
            </a:fld>
            <a:endParaRPr lang="es-ES"/>
          </a:p>
        </p:txBody>
      </p:sp>
    </p:spTree>
    <p:extLst>
      <p:ext uri="{BB962C8B-B14F-4D97-AF65-F5344CB8AC3E}">
        <p14:creationId xmlns:p14="http://schemas.microsoft.com/office/powerpoint/2010/main" val="328129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56A7FB3C-3902-4386-85B9-4928C4219799}" type="slidenum">
              <a:rPr lang="es-ES"/>
              <a:pPr>
                <a:defRPr/>
              </a:pPr>
              <a:t>‹Nº›</a:t>
            </a:fld>
            <a:endParaRPr lang="es-ES"/>
          </a:p>
        </p:txBody>
      </p:sp>
    </p:spTree>
    <p:extLst>
      <p:ext uri="{BB962C8B-B14F-4D97-AF65-F5344CB8AC3E}">
        <p14:creationId xmlns:p14="http://schemas.microsoft.com/office/powerpoint/2010/main" val="3876585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D3090D23-400C-4686-9FCD-CEAE99E46309}" type="slidenum">
              <a:rPr lang="es-ES"/>
              <a:pPr>
                <a:defRPr/>
              </a:pPr>
              <a:t>‹Nº›</a:t>
            </a:fld>
            <a:endParaRPr lang="es-ES"/>
          </a:p>
        </p:txBody>
      </p:sp>
    </p:spTree>
    <p:extLst>
      <p:ext uri="{BB962C8B-B14F-4D97-AF65-F5344CB8AC3E}">
        <p14:creationId xmlns:p14="http://schemas.microsoft.com/office/powerpoint/2010/main" val="2240935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E815642F-93AA-4BD1-9B20-C040CD860B52}" type="slidenum">
              <a:rPr lang="es-ES"/>
              <a:pPr>
                <a:defRPr/>
              </a:pPr>
              <a:t>‹Nº›</a:t>
            </a:fld>
            <a:endParaRPr lang="es-ES"/>
          </a:p>
        </p:txBody>
      </p:sp>
    </p:spTree>
    <p:extLst>
      <p:ext uri="{BB962C8B-B14F-4D97-AF65-F5344CB8AC3E}">
        <p14:creationId xmlns:p14="http://schemas.microsoft.com/office/powerpoint/2010/main" val="4262201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86467167-F16D-46C4-9D90-D4FA568D8F35}" type="slidenum">
              <a:rPr lang="es-ES"/>
              <a:pPr>
                <a:defRPr/>
              </a:pPr>
              <a:t>‹Nº›</a:t>
            </a:fld>
            <a:endParaRPr lang="es-ES"/>
          </a:p>
        </p:txBody>
      </p:sp>
    </p:spTree>
    <p:extLst>
      <p:ext uri="{BB962C8B-B14F-4D97-AF65-F5344CB8AC3E}">
        <p14:creationId xmlns:p14="http://schemas.microsoft.com/office/powerpoint/2010/main" val="1237671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pPr>
              <a:defRPr/>
            </a:pPr>
            <a:fld id="{C30A0289-EF9B-4BC8-B50C-CE55EDDD9043}" type="datetimeFigureOut">
              <a:rPr lang="es-CO"/>
              <a:pPr>
                <a:defRPr/>
              </a:pPr>
              <a:t>13/10/2016</a:t>
            </a:fld>
            <a:endParaRPr lang="es-CO"/>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A2B565D9-BAFD-43D0-8049-93297D157000}" type="slidenum">
              <a:rPr lang="es-CO"/>
              <a:pPr>
                <a:defRPr/>
              </a:pPr>
              <a:t>‹Nº›</a:t>
            </a:fld>
            <a:endParaRPr lang="es-CO"/>
          </a:p>
        </p:txBody>
      </p:sp>
    </p:spTree>
    <p:extLst>
      <p:ext uri="{BB962C8B-B14F-4D97-AF65-F5344CB8AC3E}">
        <p14:creationId xmlns:p14="http://schemas.microsoft.com/office/powerpoint/2010/main" val="96583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2A241426-5D38-45BF-9B2C-109CA0F98B26}" type="slidenum">
              <a:rPr lang="es-ES"/>
              <a:pPr>
                <a:defRPr/>
              </a:pPr>
              <a:t>‹Nº›</a:t>
            </a:fld>
            <a:endParaRPr lang="es-ES"/>
          </a:p>
        </p:txBody>
      </p:sp>
    </p:spTree>
    <p:extLst>
      <p:ext uri="{BB962C8B-B14F-4D97-AF65-F5344CB8AC3E}">
        <p14:creationId xmlns:p14="http://schemas.microsoft.com/office/powerpoint/2010/main" val="3512146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DD878A7-6E46-4997-B8CB-0161440038FC}" type="slidenum">
              <a:rPr lang="es-ES"/>
              <a:pPr>
                <a:defRPr/>
              </a:pPr>
              <a:t>‹Nº›</a:t>
            </a:fld>
            <a:endParaRPr lang="es-ES"/>
          </a:p>
        </p:txBody>
      </p:sp>
    </p:spTree>
    <p:extLst>
      <p:ext uri="{BB962C8B-B14F-4D97-AF65-F5344CB8AC3E}">
        <p14:creationId xmlns:p14="http://schemas.microsoft.com/office/powerpoint/2010/main" val="2564892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F7C8810-FCE1-4B22-AE5F-ABA81A91C70C}" type="slidenum">
              <a:rPr lang="es-ES"/>
              <a:pPr>
                <a:defRPr/>
              </a:pPr>
              <a:t>‹Nº›</a:t>
            </a:fld>
            <a:endParaRPr lang="es-ES"/>
          </a:p>
        </p:txBody>
      </p:sp>
    </p:spTree>
    <p:extLst>
      <p:ext uri="{BB962C8B-B14F-4D97-AF65-F5344CB8AC3E}">
        <p14:creationId xmlns:p14="http://schemas.microsoft.com/office/powerpoint/2010/main" val="3480364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smtClean="0"/>
              <a:t>Haga clic para modificar el estilo de título del patrón</a:t>
            </a:r>
            <a:endParaRPr lang="es-CO"/>
          </a:p>
        </p:txBody>
      </p:sp>
      <p:sp>
        <p:nvSpPr>
          <p:cNvPr id="3" name="2 Marcador de texto"/>
          <p:cNvSpPr>
            <a:spLocks noGrp="1"/>
          </p:cNvSpPr>
          <p:nvPr>
            <p:ph type="body" sz="half" idx="1"/>
          </p:nvPr>
        </p:nvSpPr>
        <p:spPr>
          <a:xfrm>
            <a:off x="6858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C519CB5-7461-44C6-8D70-17ED4F9B792B}" type="slidenum">
              <a:rPr lang="es-ES"/>
              <a:pPr>
                <a:defRPr/>
              </a:pPr>
              <a:t>‹Nº›</a:t>
            </a:fld>
            <a:endParaRPr lang="es-ES"/>
          </a:p>
        </p:txBody>
      </p:sp>
    </p:spTree>
    <p:extLst>
      <p:ext uri="{BB962C8B-B14F-4D97-AF65-F5344CB8AC3E}">
        <p14:creationId xmlns:p14="http://schemas.microsoft.com/office/powerpoint/2010/main" val="2558768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6858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quarter" idx="2"/>
          </p:nvPr>
        </p:nvSpPr>
        <p:spPr>
          <a:xfrm>
            <a:off x="4648200" y="19812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contenido"/>
          <p:cNvSpPr>
            <a:spLocks noGrp="1"/>
          </p:cNvSpPr>
          <p:nvPr>
            <p:ph sz="quarter" idx="3"/>
          </p:nvPr>
        </p:nvSpPr>
        <p:spPr>
          <a:xfrm>
            <a:off x="4648200" y="41148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Rectangle 4"/>
          <p:cNvSpPr>
            <a:spLocks noGrp="1" noChangeArrowheads="1"/>
          </p:cNvSpPr>
          <p:nvPr>
            <p:ph type="dt" sz="half" idx="10"/>
          </p:nvPr>
        </p:nvSpPr>
        <p:spPr>
          <a:ln/>
        </p:spPr>
        <p:txBody>
          <a:bodyPr/>
          <a:lstStyle>
            <a:lvl1pPr>
              <a:defRPr/>
            </a:lvl1pPr>
          </a:lstStyle>
          <a:p>
            <a:pPr>
              <a:defRPr/>
            </a:pPr>
            <a:endParaRPr lang="es-ES"/>
          </a:p>
        </p:txBody>
      </p:sp>
      <p:sp>
        <p:nvSpPr>
          <p:cNvPr id="7" name="Rectangle 5"/>
          <p:cNvSpPr>
            <a:spLocks noGrp="1" noChangeArrowheads="1"/>
          </p:cNvSpPr>
          <p:nvPr>
            <p:ph type="ftr" sz="quarter" idx="11"/>
          </p:nvPr>
        </p:nvSpPr>
        <p:spPr>
          <a:ln/>
        </p:spPr>
        <p:txBody>
          <a:bodyPr/>
          <a:lstStyle>
            <a:lvl1pPr>
              <a:defRPr/>
            </a:lvl1pPr>
          </a:lstStyle>
          <a:p>
            <a:pPr>
              <a:defRPr/>
            </a:pPr>
            <a:endParaRPr lang="es-ES"/>
          </a:p>
        </p:txBody>
      </p:sp>
      <p:sp>
        <p:nvSpPr>
          <p:cNvPr id="8" name="Rectangle 6"/>
          <p:cNvSpPr>
            <a:spLocks noGrp="1" noChangeArrowheads="1"/>
          </p:cNvSpPr>
          <p:nvPr>
            <p:ph type="sldNum" sz="quarter" idx="12"/>
          </p:nvPr>
        </p:nvSpPr>
        <p:spPr>
          <a:ln/>
        </p:spPr>
        <p:txBody>
          <a:bodyPr/>
          <a:lstStyle>
            <a:lvl1pPr>
              <a:defRPr/>
            </a:lvl1pPr>
          </a:lstStyle>
          <a:p>
            <a:pPr>
              <a:defRPr/>
            </a:pPr>
            <a:fld id="{7238F1E7-56D9-48F7-AD57-7B1C8A972967}" type="slidenum">
              <a:rPr lang="es-ES"/>
              <a:pPr>
                <a:defRPr/>
              </a:pPr>
              <a:t>‹Nº›</a:t>
            </a:fld>
            <a:endParaRPr lang="es-ES"/>
          </a:p>
        </p:txBody>
      </p:sp>
    </p:spTree>
    <p:extLst>
      <p:ext uri="{BB962C8B-B14F-4D97-AF65-F5344CB8AC3E}">
        <p14:creationId xmlns:p14="http://schemas.microsoft.com/office/powerpoint/2010/main" val="2931115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D03A9199-DC90-4496-A746-E00E76CCCD5D}" type="datetimeFigureOut">
              <a:rPr lang="es-CO"/>
              <a:pPr>
                <a:defRPr/>
              </a:pPr>
              <a:t>13/10/2016</a:t>
            </a:fld>
            <a:endParaRPr lang="es-CO"/>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567D05C5-A95D-49DB-9BC9-8543CC1EB4F8}" type="slidenum">
              <a:rPr lang="es-CO"/>
              <a:pPr>
                <a:defRPr/>
              </a:pPr>
              <a:t>‹Nº›</a:t>
            </a:fld>
            <a:endParaRPr lang="es-CO"/>
          </a:p>
        </p:txBody>
      </p:sp>
    </p:spTree>
    <p:extLst>
      <p:ext uri="{BB962C8B-B14F-4D97-AF65-F5344CB8AC3E}">
        <p14:creationId xmlns:p14="http://schemas.microsoft.com/office/powerpoint/2010/main" val="1026783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3 Marcador de fecha"/>
          <p:cNvSpPr>
            <a:spLocks noGrp="1"/>
          </p:cNvSpPr>
          <p:nvPr>
            <p:ph type="dt" sz="half" idx="10"/>
          </p:nvPr>
        </p:nvSpPr>
        <p:spPr/>
        <p:txBody>
          <a:bodyPr/>
          <a:lstStyle>
            <a:lvl1pPr>
              <a:defRPr/>
            </a:lvl1pPr>
          </a:lstStyle>
          <a:p>
            <a:pPr>
              <a:defRPr/>
            </a:pPr>
            <a:fld id="{ECB300C8-D04B-4151-BB00-ED095BC6D4BD}" type="datetimeFigureOut">
              <a:rPr lang="es-CO"/>
              <a:pPr>
                <a:defRPr/>
              </a:pPr>
              <a:t>13/10/2016</a:t>
            </a:fld>
            <a:endParaRPr lang="es-CO"/>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EF8BDBD9-B0AB-4167-88AD-80EEDA81BF28}" type="slidenum">
              <a:rPr lang="es-CO"/>
              <a:pPr>
                <a:defRPr/>
              </a:pPr>
              <a:t>‹Nº›</a:t>
            </a:fld>
            <a:endParaRPr lang="es-CO"/>
          </a:p>
        </p:txBody>
      </p:sp>
    </p:spTree>
    <p:extLst>
      <p:ext uri="{BB962C8B-B14F-4D97-AF65-F5344CB8AC3E}">
        <p14:creationId xmlns:p14="http://schemas.microsoft.com/office/powerpoint/2010/main" val="3219862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3 Marcador de fecha"/>
          <p:cNvSpPr>
            <a:spLocks noGrp="1"/>
          </p:cNvSpPr>
          <p:nvPr>
            <p:ph type="dt" sz="half" idx="10"/>
          </p:nvPr>
        </p:nvSpPr>
        <p:spPr/>
        <p:txBody>
          <a:bodyPr/>
          <a:lstStyle>
            <a:lvl1pPr>
              <a:defRPr/>
            </a:lvl1pPr>
          </a:lstStyle>
          <a:p>
            <a:pPr>
              <a:defRPr/>
            </a:pPr>
            <a:fld id="{78E3E4E8-F66B-4456-96DB-116AFB696C16}" type="datetimeFigureOut">
              <a:rPr lang="es-CO"/>
              <a:pPr>
                <a:defRPr/>
              </a:pPr>
              <a:t>13/10/2016</a:t>
            </a:fld>
            <a:endParaRPr lang="es-CO"/>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9F61A20B-F53F-4ED1-92B7-F4A8F996CF4B}" type="slidenum">
              <a:rPr lang="es-CO"/>
              <a:pPr>
                <a:defRPr/>
              </a:pPr>
              <a:t>‹Nº›</a:t>
            </a:fld>
            <a:endParaRPr lang="es-CO"/>
          </a:p>
        </p:txBody>
      </p:sp>
    </p:spTree>
    <p:extLst>
      <p:ext uri="{BB962C8B-B14F-4D97-AF65-F5344CB8AC3E}">
        <p14:creationId xmlns:p14="http://schemas.microsoft.com/office/powerpoint/2010/main" val="208973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3 Marcador de fecha"/>
          <p:cNvSpPr>
            <a:spLocks noGrp="1"/>
          </p:cNvSpPr>
          <p:nvPr>
            <p:ph type="dt" sz="half" idx="10"/>
          </p:nvPr>
        </p:nvSpPr>
        <p:spPr/>
        <p:txBody>
          <a:bodyPr/>
          <a:lstStyle>
            <a:lvl1pPr>
              <a:defRPr/>
            </a:lvl1pPr>
          </a:lstStyle>
          <a:p>
            <a:pPr>
              <a:defRPr/>
            </a:pPr>
            <a:fld id="{41B9980B-FF50-44E3-9FD5-D75F81C8DFC1}" type="datetimeFigureOut">
              <a:rPr lang="es-CO"/>
              <a:pPr>
                <a:defRPr/>
              </a:pPr>
              <a:t>13/10/2016</a:t>
            </a:fld>
            <a:endParaRPr lang="es-CO"/>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5661C272-4EC2-46DF-89C5-4A53EC1B643E}" type="slidenum">
              <a:rPr lang="es-CO"/>
              <a:pPr>
                <a:defRPr/>
              </a:pPr>
              <a:t>‹Nº›</a:t>
            </a:fld>
            <a:endParaRPr lang="es-CO"/>
          </a:p>
        </p:txBody>
      </p:sp>
    </p:spTree>
    <p:extLst>
      <p:ext uri="{BB962C8B-B14F-4D97-AF65-F5344CB8AC3E}">
        <p14:creationId xmlns:p14="http://schemas.microsoft.com/office/powerpoint/2010/main" val="1310675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EF5BA886-D879-47D9-A006-D4BC1CE6E7B4}" type="datetimeFigureOut">
              <a:rPr lang="es-CO"/>
              <a:pPr>
                <a:defRPr/>
              </a:pPr>
              <a:t>13/10/2016</a:t>
            </a:fld>
            <a:endParaRPr lang="es-CO"/>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BDB0CF37-F375-43DE-8E00-276822EF9209}" type="slidenum">
              <a:rPr lang="es-CO"/>
              <a:pPr>
                <a:defRPr/>
              </a:pPr>
              <a:t>‹Nº›</a:t>
            </a:fld>
            <a:endParaRPr lang="es-CO"/>
          </a:p>
        </p:txBody>
      </p:sp>
    </p:spTree>
    <p:extLst>
      <p:ext uri="{BB962C8B-B14F-4D97-AF65-F5344CB8AC3E}">
        <p14:creationId xmlns:p14="http://schemas.microsoft.com/office/powerpoint/2010/main" val="2569660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7B95A111-57E1-446B-8D6B-C060A7E147C9}" type="datetimeFigureOut">
              <a:rPr lang="es-CO"/>
              <a:pPr>
                <a:defRPr/>
              </a:pPr>
              <a:t>13/10/2016</a:t>
            </a:fld>
            <a:endParaRPr lang="es-CO"/>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262234E4-7E78-41D7-8914-B4EE0D12274A}" type="slidenum">
              <a:rPr lang="es-CO"/>
              <a:pPr>
                <a:defRPr/>
              </a:pPr>
              <a:t>‹Nº›</a:t>
            </a:fld>
            <a:endParaRPr lang="es-CO"/>
          </a:p>
        </p:txBody>
      </p:sp>
    </p:spTree>
    <p:extLst>
      <p:ext uri="{BB962C8B-B14F-4D97-AF65-F5344CB8AC3E}">
        <p14:creationId xmlns:p14="http://schemas.microsoft.com/office/powerpoint/2010/main" val="501509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1698CDFB-4CA6-4739-A1DC-AE3494E9CAD7}" type="datetimeFigureOut">
              <a:rPr lang="es-CO"/>
              <a:pPr>
                <a:defRPr/>
              </a:pPr>
              <a:t>13/10/2016</a:t>
            </a:fld>
            <a:endParaRPr lang="es-CO"/>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1071F7B3-65BF-4879-94CF-7BFEEB7CD4BA}" type="slidenum">
              <a:rPr lang="es-CO"/>
              <a:pPr>
                <a:defRPr/>
              </a:pPr>
              <a:t>‹Nº›</a:t>
            </a:fld>
            <a:endParaRPr lang="es-CO"/>
          </a:p>
        </p:txBody>
      </p:sp>
    </p:spTree>
    <p:extLst>
      <p:ext uri="{BB962C8B-B14F-4D97-AF65-F5344CB8AC3E}">
        <p14:creationId xmlns:p14="http://schemas.microsoft.com/office/powerpoint/2010/main" val="3235292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CO"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6AE6BA3-EB9E-4240-A62C-25EDADCDB6CD}" type="datetimeFigureOut">
              <a:rPr lang="es-CO"/>
              <a:pPr>
                <a:defRPr/>
              </a:pPr>
              <a:t>13/10/2016</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5CFCDED-92C0-4E89-BEE2-581ACE0B080E}" type="slidenum">
              <a:rPr lang="es-CO"/>
              <a:pPr>
                <a:defRPr/>
              </a:pPr>
              <a:t>‹Nº›</a:t>
            </a:fld>
            <a:endParaRPr lang="es-CO"/>
          </a:p>
        </p:txBody>
      </p:sp>
    </p:spTree>
  </p:cSld>
  <p:clrMap bg1="lt1" tx1="dk1" bg2="lt2" tx2="dk2" accent1="accent1" accent2="accent2" accent3="accent3" accent4="accent4" accent5="accent5" accent6="accent6" hlink="hlink" folHlink="folHlink"/>
  <p:sldLayoutIdLst>
    <p:sldLayoutId id="2147485071" r:id="rId1"/>
    <p:sldLayoutId id="2147485072" r:id="rId2"/>
    <p:sldLayoutId id="2147485073" r:id="rId3"/>
    <p:sldLayoutId id="2147485074" r:id="rId4"/>
    <p:sldLayoutId id="2147485075" r:id="rId5"/>
    <p:sldLayoutId id="2147485076" r:id="rId6"/>
    <p:sldLayoutId id="2147485077" r:id="rId7"/>
    <p:sldLayoutId id="2147485078" r:id="rId8"/>
    <p:sldLayoutId id="2147485079" r:id="rId9"/>
    <p:sldLayoutId id="2147485080" r:id="rId10"/>
    <p:sldLayoutId id="214748508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FFFFFF"/>
                </a:solidFill>
                <a:latin typeface="+mn-lt"/>
              </a:defRPr>
            </a:lvl1pPr>
          </a:lstStyle>
          <a:p>
            <a:pPr>
              <a:defRPr/>
            </a:pPr>
            <a:endParaRPr lang="es-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FFFFFF"/>
                </a:solidFill>
                <a:latin typeface="+mn-lt"/>
              </a:defRPr>
            </a:lvl1pPr>
          </a:lstStyle>
          <a:p>
            <a:pPr>
              <a:defRPr/>
            </a:pPr>
            <a:endParaRPr lang="es-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FFFFFF"/>
                </a:solidFill>
                <a:latin typeface="+mn-lt"/>
              </a:defRPr>
            </a:lvl1pPr>
          </a:lstStyle>
          <a:p>
            <a:pPr>
              <a:defRPr/>
            </a:pPr>
            <a:fld id="{EB79BF98-846E-4D7A-858E-B0C8B1D9A1F1}" type="slidenum">
              <a:rPr lang="es-ES"/>
              <a:pPr>
                <a:defRPr/>
              </a:pPr>
              <a:t>‹Nº›</a:t>
            </a:fld>
            <a:endParaRPr lang="es-ES"/>
          </a:p>
        </p:txBody>
      </p:sp>
    </p:spTree>
  </p:cSld>
  <p:clrMap bg1="dk2" tx1="lt1" bg2="dk1" tx2="lt2" accent1="accent1" accent2="accent2" accent3="accent3" accent4="accent4" accent5="accent5" accent6="accent6" hlink="hlink" folHlink="folHlink"/>
  <p:sldLayoutIdLst>
    <p:sldLayoutId id="2147485082" r:id="rId1"/>
    <p:sldLayoutId id="2147485083" r:id="rId2"/>
    <p:sldLayoutId id="2147485084" r:id="rId3"/>
    <p:sldLayoutId id="2147485085" r:id="rId4"/>
    <p:sldLayoutId id="2147485086" r:id="rId5"/>
    <p:sldLayoutId id="2147485087" r:id="rId6"/>
    <p:sldLayoutId id="2147485088" r:id="rId7"/>
    <p:sldLayoutId id="2147485089" r:id="rId8"/>
    <p:sldLayoutId id="2147485090" r:id="rId9"/>
    <p:sldLayoutId id="2147485091" r:id="rId10"/>
    <p:sldLayoutId id="2147485092" r:id="rId11"/>
    <p:sldLayoutId id="2147485093" r:id="rId12"/>
    <p:sldLayoutId id="2147485094"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hyperlink" Target="http://www.almar.com.co/portafolio/visor_prod.php?id=3137"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png"/><Relationship Id="rId1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1 Título"/>
          <p:cNvSpPr>
            <a:spLocks noGrp="1"/>
          </p:cNvSpPr>
          <p:nvPr>
            <p:ph type="ctrTitle"/>
          </p:nvPr>
        </p:nvSpPr>
        <p:spPr>
          <a:xfrm>
            <a:off x="179388" y="779449"/>
            <a:ext cx="3240087" cy="792163"/>
          </a:xfrm>
        </p:spPr>
        <p:txBody>
          <a:bodyPr/>
          <a:lstStyle/>
          <a:p>
            <a:r>
              <a:rPr lang="es-ES" sz="2000" b="1" i="1" dirty="0" smtClean="0">
                <a:latin typeface="Times New Roman" pitchFamily="18" charset="0"/>
                <a:cs typeface="Times New Roman" pitchFamily="18" charset="0"/>
              </a:rPr>
              <a:t>“</a:t>
            </a:r>
            <a:r>
              <a:rPr lang="es-ES" sz="1600" b="1" i="1" dirty="0" smtClean="0">
                <a:latin typeface="Times New Roman" pitchFamily="18" charset="0"/>
                <a:cs typeface="Times New Roman" pitchFamily="18" charset="0"/>
              </a:rPr>
              <a:t>Por una región sin fronteras</a:t>
            </a:r>
            <a:r>
              <a:rPr lang="es-ES" sz="2000" b="1" i="1" dirty="0" smtClean="0">
                <a:latin typeface="Times New Roman" pitchFamily="18" charset="0"/>
                <a:cs typeface="Times New Roman" pitchFamily="18" charset="0"/>
              </a:rPr>
              <a:t>”</a:t>
            </a:r>
            <a:r>
              <a:rPr lang="es-CO" sz="2000" dirty="0" smtClean="0">
                <a:latin typeface="Times New Roman" pitchFamily="18" charset="0"/>
                <a:cs typeface="Times New Roman" pitchFamily="18" charset="0"/>
              </a:rPr>
              <a:t/>
            </a:r>
            <a:br>
              <a:rPr lang="es-CO" sz="2000" dirty="0" smtClean="0">
                <a:latin typeface="Times New Roman" pitchFamily="18" charset="0"/>
                <a:cs typeface="Times New Roman" pitchFamily="18" charset="0"/>
              </a:rPr>
            </a:br>
            <a:r>
              <a:rPr lang="es-ES" sz="2000" dirty="0" smtClean="0">
                <a:latin typeface="Times New Roman" pitchFamily="18" charset="0"/>
                <a:cs typeface="Times New Roman" pitchFamily="18" charset="0"/>
              </a:rPr>
              <a:t> </a:t>
            </a:r>
            <a:endParaRPr lang="es-CO" sz="2000" dirty="0" smtClean="0">
              <a:latin typeface="Times New Roman" pitchFamily="18" charset="0"/>
              <a:cs typeface="Times New Roman" pitchFamily="18" charset="0"/>
            </a:endParaRPr>
          </a:p>
        </p:txBody>
      </p:sp>
      <p:sp>
        <p:nvSpPr>
          <p:cNvPr id="7" name="2 Subtítulo"/>
          <p:cNvSpPr>
            <a:spLocks noGrp="1"/>
          </p:cNvSpPr>
          <p:nvPr>
            <p:ph type="subTitle" idx="1"/>
          </p:nvPr>
        </p:nvSpPr>
        <p:spPr>
          <a:xfrm>
            <a:off x="4139952" y="1196752"/>
            <a:ext cx="4896544" cy="4032473"/>
          </a:xfrm>
        </p:spPr>
        <p:txBody>
          <a:bodyPr rtlCol="0">
            <a:normAutofit/>
          </a:bodyPr>
          <a:lstStyle/>
          <a:p>
            <a:pPr eaLnBrk="1" fontAlgn="auto" hangingPunct="1">
              <a:spcAft>
                <a:spcPts val="0"/>
              </a:spcAft>
              <a:defRPr/>
            </a:pPr>
            <a:endParaRPr lang="es-ES" sz="2800" dirty="0" smtClean="0">
              <a:solidFill>
                <a:schemeClr val="tx1"/>
              </a:solidFill>
              <a:latin typeface="Tahoma" pitchFamily="34" charset="0"/>
              <a:cs typeface="Tahoma" pitchFamily="34" charset="0"/>
            </a:endParaRPr>
          </a:p>
          <a:p>
            <a:pPr eaLnBrk="1" fontAlgn="auto" hangingPunct="1">
              <a:spcAft>
                <a:spcPts val="0"/>
              </a:spcAft>
              <a:defRPr/>
            </a:pPr>
            <a:endParaRPr lang="es-ES" sz="2800" dirty="0" smtClean="0">
              <a:solidFill>
                <a:schemeClr val="tx1"/>
              </a:solidFill>
              <a:latin typeface="Tahoma" pitchFamily="34" charset="0"/>
              <a:cs typeface="Tahoma" pitchFamily="34" charset="0"/>
            </a:endParaRPr>
          </a:p>
          <a:p>
            <a:pPr fontAlgn="auto">
              <a:lnSpc>
                <a:spcPct val="120000"/>
              </a:lnSpc>
              <a:spcBef>
                <a:spcPts val="0"/>
              </a:spcBef>
              <a:spcAft>
                <a:spcPts val="0"/>
              </a:spcAft>
              <a:defRPr/>
            </a:pPr>
            <a:r>
              <a:rPr lang="es-ES" sz="3000" b="1" dirty="0" smtClean="0">
                <a:solidFill>
                  <a:schemeClr val="tx1"/>
                </a:solidFill>
                <a:effectLst>
                  <a:outerShdw blurRad="38100" dist="38100" dir="2700000" algn="tl">
                    <a:srgbClr val="000000">
                      <a:alpha val="43137"/>
                    </a:srgbClr>
                  </a:outerShdw>
                </a:effectLst>
                <a:latin typeface="Century Gothic" pitchFamily="34" charset="0"/>
                <a:ea typeface="Tahoma" pitchFamily="34" charset="0"/>
                <a:cs typeface="Tahoma" pitchFamily="34" charset="0"/>
              </a:rPr>
              <a:t>CONTEXTO </a:t>
            </a:r>
          </a:p>
          <a:p>
            <a:pPr fontAlgn="auto">
              <a:lnSpc>
                <a:spcPct val="120000"/>
              </a:lnSpc>
              <a:spcBef>
                <a:spcPts val="0"/>
              </a:spcBef>
              <a:spcAft>
                <a:spcPts val="0"/>
              </a:spcAft>
              <a:defRPr/>
            </a:pPr>
            <a:r>
              <a:rPr lang="es-ES" sz="3000" b="1" dirty="0" smtClean="0">
                <a:solidFill>
                  <a:schemeClr val="tx1"/>
                </a:solidFill>
                <a:effectLst>
                  <a:outerShdw blurRad="38100" dist="38100" dir="2700000" algn="tl">
                    <a:srgbClr val="000000">
                      <a:alpha val="43137"/>
                    </a:srgbClr>
                  </a:outerShdw>
                </a:effectLst>
                <a:latin typeface="Century Gothic" pitchFamily="34" charset="0"/>
                <a:ea typeface="Tahoma" pitchFamily="34" charset="0"/>
                <a:cs typeface="Tahoma" pitchFamily="34" charset="0"/>
              </a:rPr>
              <a:t>ECONÓMICO DE URABÁ</a:t>
            </a:r>
          </a:p>
          <a:p>
            <a:pPr fontAlgn="auto">
              <a:lnSpc>
                <a:spcPct val="120000"/>
              </a:lnSpc>
              <a:spcBef>
                <a:spcPts val="0"/>
              </a:spcBef>
              <a:spcAft>
                <a:spcPts val="0"/>
              </a:spcAft>
              <a:defRPr/>
            </a:pPr>
            <a:r>
              <a:rPr lang="es-ES" sz="3000" b="1" dirty="0" smtClean="0">
                <a:solidFill>
                  <a:schemeClr val="tx1"/>
                </a:solidFill>
                <a:effectLst>
                  <a:outerShdw blurRad="38100" dist="38100" dir="2700000" algn="tl">
                    <a:srgbClr val="000000">
                      <a:alpha val="43137"/>
                    </a:srgbClr>
                  </a:outerShdw>
                </a:effectLst>
                <a:latin typeface="Century Gothic" pitchFamily="34" charset="0"/>
                <a:ea typeface="Tahoma" pitchFamily="34" charset="0"/>
                <a:cs typeface="Tahoma" pitchFamily="34" charset="0"/>
              </a:rPr>
              <a:t>2016</a:t>
            </a:r>
            <a:endParaRPr lang="es-CO" sz="3000" b="1" dirty="0">
              <a:solidFill>
                <a:schemeClr val="tx1"/>
              </a:solidFill>
              <a:effectLst>
                <a:outerShdw blurRad="38100" dist="38100" dir="2700000" algn="tl">
                  <a:srgbClr val="000000">
                    <a:alpha val="43137"/>
                  </a:srgbClr>
                </a:outerShdw>
              </a:effectLst>
              <a:latin typeface="Century Gothic" pitchFamily="34" charset="0"/>
              <a:ea typeface="Tahoma" pitchFamily="34" charset="0"/>
              <a:cs typeface="Tahoma" pitchFamily="34" charset="0"/>
            </a:endParaRPr>
          </a:p>
        </p:txBody>
      </p:sp>
      <p:sp>
        <p:nvSpPr>
          <p:cNvPr id="52230" name="1 CuadroTexto"/>
          <p:cNvSpPr txBox="1">
            <a:spLocks noChangeArrowheads="1"/>
          </p:cNvSpPr>
          <p:nvPr/>
        </p:nvSpPr>
        <p:spPr bwMode="auto">
          <a:xfrm>
            <a:off x="4826000" y="5876925"/>
            <a:ext cx="4321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s-CO" sz="2000" b="1" dirty="0">
                <a:latin typeface="Bookman Old Style" pitchFamily="18" charset="0"/>
              </a:rPr>
              <a:t>Eladio Ramírez Vásquez    </a:t>
            </a:r>
            <a:r>
              <a:rPr lang="es-CO" sz="2000" dirty="0" smtClean="0">
                <a:latin typeface="Bookman Old Style" pitchFamily="18" charset="0"/>
              </a:rPr>
              <a:t>Presidente </a:t>
            </a:r>
            <a:r>
              <a:rPr lang="es-CO" sz="2000" dirty="0">
                <a:latin typeface="Bookman Old Style" pitchFamily="18" charset="0"/>
              </a:rPr>
              <a:t>Ejecutivo</a:t>
            </a:r>
          </a:p>
        </p:txBody>
      </p:sp>
      <p:sp>
        <p:nvSpPr>
          <p:cNvPr id="52231" name="1 CuadroTexto"/>
          <p:cNvSpPr txBox="1">
            <a:spLocks noChangeArrowheads="1"/>
          </p:cNvSpPr>
          <p:nvPr/>
        </p:nvSpPr>
        <p:spPr bwMode="auto">
          <a:xfrm>
            <a:off x="4837113" y="5141913"/>
            <a:ext cx="4321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s-CO" sz="2000" b="1" dirty="0">
                <a:latin typeface="Bookman Old Style" pitchFamily="18" charset="0"/>
              </a:rPr>
              <a:t>Adolfo L. Zapata Betancur    </a:t>
            </a:r>
            <a:r>
              <a:rPr lang="es-CO" sz="2000" dirty="0">
                <a:latin typeface="Bookman Old Style" pitchFamily="18" charset="0"/>
              </a:rPr>
              <a:t>Presidente Junta Directiva</a:t>
            </a:r>
          </a:p>
        </p:txBody>
      </p:sp>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1196752"/>
            <a:ext cx="4248472" cy="5637660"/>
          </a:xfrm>
          <a:prstGeom prst="rect">
            <a:avLst/>
          </a:prstGeom>
        </p:spPr>
      </p:pic>
      <p:pic>
        <p:nvPicPr>
          <p:cNvPr id="8" name="Picture 2" descr="H:\Cámara de comercio de Urabá\Logo Transparente\Logo_CCU_color-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0"/>
            <a:ext cx="1454979" cy="10527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a:xfrm>
            <a:off x="1543814" y="500042"/>
            <a:ext cx="8229600" cy="1208101"/>
          </a:xfrm>
        </p:spPr>
        <p:txBody>
          <a:bodyPr/>
          <a:lstStyle/>
          <a:p>
            <a:pPr algn="ctr" eaLnBrk="1" hangingPunct="1">
              <a:defRPr/>
            </a:pPr>
            <a:r>
              <a:rPr lang="es-ES" sz="4000" dirty="0" smtClean="0">
                <a:effectLst>
                  <a:outerShdw blurRad="38100" dist="38100" dir="2700000" algn="tl">
                    <a:srgbClr val="000000">
                      <a:alpha val="43137"/>
                    </a:srgbClr>
                  </a:outerShdw>
                </a:effectLst>
              </a:rPr>
              <a:t>      </a:t>
            </a:r>
            <a:r>
              <a:rPr lang="es-ES" sz="3000" b="1" dirty="0" smtClean="0">
                <a:latin typeface="Tahoma" pitchFamily="34" charset="0"/>
                <a:cs typeface="Tahoma" pitchFamily="34" charset="0"/>
              </a:rPr>
              <a:t>Clasificación  por Tamaño de  Empresas Activas x Año</a:t>
            </a:r>
            <a:endParaRPr lang="es-CO" sz="3000" b="1" dirty="0" smtClean="0">
              <a:latin typeface="Tahoma" pitchFamily="34" charset="0"/>
              <a:cs typeface="Tahoma" pitchFamily="34" charset="0"/>
            </a:endParaRPr>
          </a:p>
        </p:txBody>
      </p:sp>
      <p:graphicFrame>
        <p:nvGraphicFramePr>
          <p:cNvPr id="14" name="Group 46"/>
          <p:cNvGraphicFramePr>
            <a:graphicFrameLocks noGrp="1"/>
          </p:cNvGraphicFramePr>
          <p:nvPr>
            <p:ph idx="1"/>
            <p:extLst>
              <p:ext uri="{D42A27DB-BD31-4B8C-83A1-F6EECF244321}">
                <p14:modId xmlns:p14="http://schemas.microsoft.com/office/powerpoint/2010/main" val="248351690"/>
              </p:ext>
            </p:extLst>
          </p:nvPr>
        </p:nvGraphicFramePr>
        <p:xfrm>
          <a:off x="0" y="1988840"/>
          <a:ext cx="9143998" cy="4480799"/>
        </p:xfrm>
        <a:graphic>
          <a:graphicData uri="http://schemas.openxmlformats.org/drawingml/2006/table">
            <a:tbl>
              <a:tblPr>
                <a:tableStyleId>{69C7853C-536D-4A76-A0AE-DD22124D55A5}</a:tableStyleId>
              </a:tblPr>
              <a:tblGrid>
                <a:gridCol w="1648882">
                  <a:extLst>
                    <a:ext uri="{9D8B030D-6E8A-4147-A177-3AD203B41FA5}">
                      <a16:colId xmlns:a16="http://schemas.microsoft.com/office/drawing/2014/main" val="20000"/>
                    </a:ext>
                  </a:extLst>
                </a:gridCol>
                <a:gridCol w="938861">
                  <a:extLst>
                    <a:ext uri="{9D8B030D-6E8A-4147-A177-3AD203B41FA5}">
                      <a16:colId xmlns:a16="http://schemas.microsoft.com/office/drawing/2014/main" val="20001"/>
                    </a:ext>
                  </a:extLst>
                </a:gridCol>
                <a:gridCol w="1072982">
                  <a:extLst>
                    <a:ext uri="{9D8B030D-6E8A-4147-A177-3AD203B41FA5}">
                      <a16:colId xmlns:a16="http://schemas.microsoft.com/office/drawing/2014/main" val="20002"/>
                    </a:ext>
                  </a:extLst>
                </a:gridCol>
                <a:gridCol w="1140042">
                  <a:extLst>
                    <a:ext uri="{9D8B030D-6E8A-4147-A177-3AD203B41FA5}">
                      <a16:colId xmlns:a16="http://schemas.microsoft.com/office/drawing/2014/main" val="20003"/>
                    </a:ext>
                  </a:extLst>
                </a:gridCol>
                <a:gridCol w="1005920">
                  <a:extLst>
                    <a:ext uri="{9D8B030D-6E8A-4147-A177-3AD203B41FA5}">
                      <a16:colId xmlns:a16="http://schemas.microsoft.com/office/drawing/2014/main" val="20004"/>
                    </a:ext>
                  </a:extLst>
                </a:gridCol>
                <a:gridCol w="1112437">
                  <a:extLst>
                    <a:ext uri="{9D8B030D-6E8A-4147-A177-3AD203B41FA5}">
                      <a16:colId xmlns:a16="http://schemas.microsoft.com/office/drawing/2014/main" val="20005"/>
                    </a:ext>
                  </a:extLst>
                </a:gridCol>
                <a:gridCol w="1112437">
                  <a:extLst>
                    <a:ext uri="{9D8B030D-6E8A-4147-A177-3AD203B41FA5}">
                      <a16:colId xmlns:a16="http://schemas.microsoft.com/office/drawing/2014/main" val="20006"/>
                    </a:ext>
                  </a:extLst>
                </a:gridCol>
                <a:gridCol w="1112437">
                  <a:extLst>
                    <a:ext uri="{9D8B030D-6E8A-4147-A177-3AD203B41FA5}">
                      <a16:colId xmlns:a16="http://schemas.microsoft.com/office/drawing/2014/main" val="3066104272"/>
                    </a:ext>
                  </a:extLst>
                </a:gridCol>
              </a:tblGrid>
              <a:tr h="75914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600" b="1" u="none" strike="noStrike" cap="none" normalizeH="0" baseline="0" dirty="0" smtClean="0">
                          <a:ln>
                            <a:noFill/>
                          </a:ln>
                          <a:effectLst/>
                        </a:rPr>
                        <a:t>TAMAÑO EMPRESA</a:t>
                      </a:r>
                      <a:endParaRPr kumimoji="0" lang="es-ES" sz="1600" b="1" i="0" u="none" strike="noStrike" cap="none" normalizeH="0" baseline="0" dirty="0" smtClean="0">
                        <a:ln>
                          <a:noFill/>
                        </a:ln>
                        <a:solidFill>
                          <a:schemeClr val="tx1"/>
                        </a:solidFill>
                        <a:effectLst/>
                        <a:latin typeface="Arial" pitchFamily="34" charset="0"/>
                      </a:endParaRPr>
                    </a:p>
                  </a:txBody>
                  <a:tcPr marL="0" marR="0" marT="0" marB="0" anchor="ctr" horzOverflow="overflow">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2010</a:t>
                      </a:r>
                    </a:p>
                  </a:txBody>
                  <a:tcPr marL="0" marR="0" marT="0" marB="0" anchor="ctr" horzOverflow="overflow">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600" b="1" u="none" strike="noStrike" cap="none" normalizeH="0" baseline="0" dirty="0" smtClean="0">
                          <a:ln>
                            <a:noFill/>
                          </a:ln>
                          <a:effectLst/>
                          <a:latin typeface="Arial" panose="020B0604020202020204" pitchFamily="34" charset="0"/>
                          <a:cs typeface="Arial" panose="020B0604020202020204" pitchFamily="34" charset="0"/>
                        </a:rPr>
                        <a:t>2011</a:t>
                      </a:r>
                      <a:endParaRPr kumimoji="0" lang="es-ES" sz="1600" b="1" i="0" u="none" strike="noStrike" cap="none" normalizeH="0" baseline="0" dirty="0" smtClean="0">
                        <a:ln>
                          <a:noFill/>
                        </a:ln>
                        <a:solidFill>
                          <a:schemeClr val="tx1"/>
                        </a:solidFill>
                        <a:effectLst/>
                        <a:latin typeface="Arial" pitchFamily="34" charset="0"/>
                        <a:cs typeface="Arial" panose="020B0604020202020204" pitchFamily="34" charset="0"/>
                      </a:endParaRPr>
                    </a:p>
                  </a:txBody>
                  <a:tcPr marL="0" marR="0" marT="0" marB="0" anchor="ctr" horzOverflow="overflow">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600" b="1" u="none" strike="noStrike" cap="none" normalizeH="0" baseline="0" dirty="0" smtClean="0">
                          <a:ln>
                            <a:noFill/>
                          </a:ln>
                          <a:effectLst/>
                          <a:latin typeface="Arial" panose="020B0604020202020204" pitchFamily="34" charset="0"/>
                          <a:cs typeface="Arial" panose="020B0604020202020204" pitchFamily="34" charset="0"/>
                        </a:rPr>
                        <a:t>2012</a:t>
                      </a:r>
                      <a:endParaRPr kumimoji="0" lang="es-ES" sz="1600" b="1" i="0" u="none" strike="noStrike" cap="none" normalizeH="0" baseline="0" dirty="0" smtClean="0">
                        <a:ln>
                          <a:noFill/>
                        </a:ln>
                        <a:solidFill>
                          <a:schemeClr val="tx1"/>
                        </a:solidFill>
                        <a:effectLst/>
                        <a:latin typeface="Arial" pitchFamily="34" charset="0"/>
                        <a:cs typeface="Arial" panose="020B0604020202020204" pitchFamily="34" charset="0"/>
                      </a:endParaRPr>
                    </a:p>
                  </a:txBody>
                  <a:tcPr marL="0" marR="0" marT="0" marB="0" anchor="ctr" horzOverflow="overflow">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600" b="1" u="none" strike="noStrike" cap="none" normalizeH="0" baseline="0" dirty="0" smtClean="0">
                          <a:ln>
                            <a:noFill/>
                          </a:ln>
                          <a:effectLst/>
                          <a:latin typeface="Arial" panose="020B0604020202020204" pitchFamily="34" charset="0"/>
                          <a:cs typeface="Arial" panose="020B0604020202020204" pitchFamily="34" charset="0"/>
                        </a:rPr>
                        <a:t>2013</a:t>
                      </a:r>
                      <a:endParaRPr kumimoji="0" lang="es-ES" sz="1600" b="1" i="0" u="none" strike="noStrike" cap="none" normalizeH="0" baseline="0" dirty="0" smtClean="0">
                        <a:ln>
                          <a:noFill/>
                        </a:ln>
                        <a:solidFill>
                          <a:schemeClr val="tx1"/>
                        </a:solidFill>
                        <a:effectLst/>
                        <a:latin typeface="Arial" pitchFamily="34" charset="0"/>
                        <a:cs typeface="Arial" panose="020B0604020202020204" pitchFamily="34" charset="0"/>
                      </a:endParaRPr>
                    </a:p>
                  </a:txBody>
                  <a:tcPr marL="0" marR="0" marT="0" marB="0" anchor="ctr" horzOverflow="overflow">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rPr>
                        <a:t>2014</a:t>
                      </a:r>
                    </a:p>
                  </a:txBody>
                  <a:tcPr marL="0" marR="0" marT="0" marB="0" anchor="ctr" horzOverflow="overflow">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rPr>
                        <a:t>2015</a:t>
                      </a:r>
                    </a:p>
                  </a:txBody>
                  <a:tcPr marL="0" marR="0" marT="0" marB="0" anchor="ctr" horzOverflow="overflow">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s-ES" sz="1600" b="1" i="0" u="none" strike="noStrike" cap="none" normalizeH="0" baseline="0" dirty="0" smtClean="0">
                          <a:ln>
                            <a:noFill/>
                          </a:ln>
                          <a:solidFill>
                            <a:schemeClr val="tx1"/>
                          </a:solidFill>
                          <a:effectLst/>
                          <a:latin typeface="Arial" pitchFamily="34" charset="0"/>
                        </a:rPr>
                        <a:t> 2016</a:t>
                      </a:r>
                    </a:p>
                    <a:p>
                      <a:pPr marL="0" marR="0" lvl="0" indent="0" algn="ctr" defTabSz="914400" rtl="0" eaLnBrk="1" fontAlgn="b"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rPr>
                        <a:t> a Septiembre</a:t>
                      </a:r>
                    </a:p>
                  </a:txBody>
                  <a:tcPr marL="0" marR="0" marT="0" marB="0" anchor="ctr" horzOverflow="overflow">
                    <a:solidFill>
                      <a:srgbClr val="92D050"/>
                    </a:solidFill>
                  </a:tcPr>
                </a:tc>
                <a:extLst>
                  <a:ext uri="{0D108BD9-81ED-4DB2-BD59-A6C34878D82A}">
                    <a16:rowId xmlns:a16="http://schemas.microsoft.com/office/drawing/2014/main" val="10000"/>
                  </a:ext>
                </a:extLst>
              </a:tr>
              <a:tr h="739913">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s-ES" sz="1400" u="none" strike="noStrike" cap="none" normalizeH="0" baseline="0" dirty="0" smtClean="0">
                        <a:ln>
                          <a:noFill/>
                        </a:ln>
                        <a:effectLst/>
                      </a:endParaRPr>
                    </a:p>
                    <a:p>
                      <a:pPr marL="0" marR="0" lvl="0" indent="0" algn="l" defTabSz="914400" rtl="0" eaLnBrk="1" fontAlgn="ctr" latinLnBrk="0" hangingPunct="1">
                        <a:lnSpc>
                          <a:spcPct val="100000"/>
                        </a:lnSpc>
                        <a:spcBef>
                          <a:spcPct val="0"/>
                        </a:spcBef>
                        <a:spcAft>
                          <a:spcPct val="0"/>
                        </a:spcAft>
                        <a:buClrTx/>
                        <a:buSzTx/>
                        <a:buFontTx/>
                        <a:buNone/>
                        <a:tabLst/>
                      </a:pPr>
                      <a:endParaRPr kumimoji="0" lang="es-ES" sz="1400" u="none" strike="noStrike" cap="none" normalizeH="0" baseline="0" dirty="0" smtClean="0">
                        <a:ln>
                          <a:noFill/>
                        </a:ln>
                        <a:effectLst/>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es-ES" sz="1400" u="none" strike="noStrike" cap="none" normalizeH="0" baseline="0" dirty="0" smtClean="0">
                          <a:ln>
                            <a:noFill/>
                          </a:ln>
                          <a:effectLst/>
                        </a:rPr>
                        <a:t>MICROEMPRESA</a:t>
                      </a:r>
                      <a:endParaRPr kumimoji="0" lang="es-ES" sz="1400" b="0" i="0" u="none" strike="noStrike" cap="none" normalizeH="0" baseline="0" dirty="0" smtClean="0">
                        <a:ln>
                          <a:noFill/>
                        </a:ln>
                        <a:solidFill>
                          <a:schemeClr val="tx1"/>
                        </a:solidFill>
                        <a:effectLst/>
                        <a:latin typeface="Arial" pitchFamily="34" charset="0"/>
                      </a:endParaRPr>
                    </a:p>
                  </a:txBody>
                  <a:tcPr marL="0" marR="0" marT="0" marB="0" anchor="ctr" horzOverflow="overflow">
                    <a:solidFill>
                      <a:srgbClr val="92D050"/>
                    </a:solidFill>
                  </a:tcPr>
                </a:tc>
                <a:tc>
                  <a:txBody>
                    <a:bodyPr/>
                    <a:lstStyle/>
                    <a:p>
                      <a:pPr algn="ctr" fontAlgn="b"/>
                      <a:r>
                        <a:rPr lang="es-CO" sz="1400" b="0" i="0" u="none" strike="noStrike" dirty="0">
                          <a:solidFill>
                            <a:srgbClr val="000000"/>
                          </a:solidFill>
                          <a:effectLst/>
                          <a:latin typeface="Calibri" panose="020F0502020204030204" pitchFamily="34" charset="0"/>
                        </a:rPr>
                        <a:t>6,360</a:t>
                      </a:r>
                    </a:p>
                  </a:txBody>
                  <a:tcPr marL="9525" marR="9525" marT="9525" marB="0" anchor="b">
                    <a:solidFill>
                      <a:srgbClr val="92D050"/>
                    </a:solidFill>
                  </a:tcPr>
                </a:tc>
                <a:tc>
                  <a:txBody>
                    <a:bodyPr/>
                    <a:lstStyle/>
                    <a:p>
                      <a:pPr algn="ctr" rtl="0" fontAlgn="b"/>
                      <a:r>
                        <a:rPr lang="es-CO" sz="1400" u="none" strike="noStrike" baseline="0" dirty="0">
                          <a:effectLst/>
                        </a:rPr>
                        <a:t>7,430</a:t>
                      </a:r>
                      <a:endParaRPr lang="es-CO" sz="1400" b="0" i="0" u="none" strike="noStrike" baseline="0" dirty="0">
                        <a:solidFill>
                          <a:schemeClr val="tx1"/>
                        </a:solidFill>
                        <a:effectLst/>
                        <a:latin typeface="Arial"/>
                      </a:endParaRPr>
                    </a:p>
                  </a:txBody>
                  <a:tcPr marL="9525" marR="9525" marT="9525" marB="0" anchor="b">
                    <a:solidFill>
                      <a:srgbClr val="92D050"/>
                    </a:solidFill>
                  </a:tcPr>
                </a:tc>
                <a:tc>
                  <a:txBody>
                    <a:bodyPr/>
                    <a:lstStyle/>
                    <a:p>
                      <a:pPr algn="ctr" rtl="0" fontAlgn="b"/>
                      <a:r>
                        <a:rPr lang="es-CO" sz="1400" b="0" i="0" u="none" strike="noStrike" dirty="0" smtClean="0">
                          <a:solidFill>
                            <a:srgbClr val="000000"/>
                          </a:solidFill>
                          <a:effectLst/>
                          <a:latin typeface="Calibri"/>
                        </a:rPr>
                        <a:t>7,408</a:t>
                      </a:r>
                      <a:endParaRPr lang="es-CO" sz="1400" b="0" i="0" u="none" strike="noStrike" dirty="0">
                        <a:solidFill>
                          <a:srgbClr val="000000"/>
                        </a:solidFill>
                        <a:effectLst/>
                        <a:latin typeface="Calibri"/>
                      </a:endParaRPr>
                    </a:p>
                  </a:txBody>
                  <a:tcPr marL="9525" marR="9525" marT="9525" marB="0" anchor="b">
                    <a:solidFill>
                      <a:srgbClr val="92D050"/>
                    </a:solidFill>
                  </a:tcPr>
                </a:tc>
                <a:tc>
                  <a:txBody>
                    <a:bodyPr/>
                    <a:lstStyle/>
                    <a:p>
                      <a:pPr algn="ctr" rtl="0" fontAlgn="b"/>
                      <a:r>
                        <a:rPr lang="es-CO" sz="1400" b="0" i="0" u="none" strike="noStrike" dirty="0" smtClean="0">
                          <a:solidFill>
                            <a:srgbClr val="000000"/>
                          </a:solidFill>
                          <a:effectLst/>
                          <a:latin typeface="Calibri"/>
                        </a:rPr>
                        <a:t>7,326</a:t>
                      </a:r>
                      <a:endParaRPr lang="es-CO" sz="1400" b="0" i="0" u="none" strike="noStrike" dirty="0">
                        <a:solidFill>
                          <a:srgbClr val="000000"/>
                        </a:solidFill>
                        <a:effectLst/>
                        <a:latin typeface="Calibri"/>
                      </a:endParaRPr>
                    </a:p>
                  </a:txBody>
                  <a:tcPr marL="9525" marR="9525" marT="9525" marB="0" anchor="b">
                    <a:solidFill>
                      <a:srgbClr val="92D050"/>
                    </a:solidFill>
                  </a:tcPr>
                </a:tc>
                <a:tc>
                  <a:txBody>
                    <a:bodyPr/>
                    <a:lstStyle/>
                    <a:p>
                      <a:pPr algn="ctr" rtl="0" fontAlgn="b"/>
                      <a:r>
                        <a:rPr lang="es-CO" sz="1400" b="0" i="0" u="none" strike="noStrike" dirty="0" smtClean="0">
                          <a:solidFill>
                            <a:srgbClr val="000000"/>
                          </a:solidFill>
                          <a:effectLst/>
                          <a:latin typeface="Calibri"/>
                        </a:rPr>
                        <a:t>7,461</a:t>
                      </a:r>
                      <a:endParaRPr lang="es-CO" sz="1400" b="0" i="0" u="none" strike="noStrike" dirty="0">
                        <a:solidFill>
                          <a:srgbClr val="000000"/>
                        </a:solidFill>
                        <a:effectLst/>
                        <a:latin typeface="Calibri"/>
                      </a:endParaRPr>
                    </a:p>
                  </a:txBody>
                  <a:tcPr marL="9525" marR="9525" marT="9525" marB="0" anchor="b">
                    <a:solidFill>
                      <a:srgbClr val="92D050"/>
                    </a:solidFill>
                  </a:tcPr>
                </a:tc>
                <a:tc>
                  <a:txBody>
                    <a:bodyPr/>
                    <a:lstStyle/>
                    <a:p>
                      <a:pPr algn="ctr" rtl="0" fontAlgn="b"/>
                      <a:r>
                        <a:rPr lang="es-CO" sz="1400" b="0" i="0" u="none" strike="noStrike" dirty="0" smtClean="0">
                          <a:solidFill>
                            <a:srgbClr val="000000"/>
                          </a:solidFill>
                          <a:effectLst/>
                          <a:latin typeface="Calibri"/>
                        </a:rPr>
                        <a:t>8,249</a:t>
                      </a:r>
                      <a:endParaRPr lang="es-CO" sz="1400" b="0" i="0" u="none" strike="noStrike" dirty="0">
                        <a:solidFill>
                          <a:srgbClr val="000000"/>
                        </a:solidFill>
                        <a:effectLst/>
                        <a:latin typeface="Calibri"/>
                      </a:endParaRPr>
                    </a:p>
                  </a:txBody>
                  <a:tcPr marL="9525" marR="9525" marT="9525" marB="0" anchor="b">
                    <a:solidFill>
                      <a:srgbClr val="92D050"/>
                    </a:solidFill>
                  </a:tcPr>
                </a:tc>
                <a:tc>
                  <a:txBody>
                    <a:bodyPr/>
                    <a:lstStyle/>
                    <a:p>
                      <a:pPr algn="ctr" rtl="0" fontAlgn="b"/>
                      <a:r>
                        <a:rPr lang="es-CO" sz="1400" b="0" i="0" u="none" strike="noStrike" dirty="0" smtClean="0">
                          <a:solidFill>
                            <a:srgbClr val="000000"/>
                          </a:solidFill>
                          <a:effectLst/>
                          <a:latin typeface="Calibri" panose="020F0502020204030204" pitchFamily="34" charset="0"/>
                        </a:rPr>
                        <a:t>8,214</a:t>
                      </a:r>
                      <a:endParaRPr lang="es-CO" sz="1400" b="0" i="0" u="none" strike="noStrike" dirty="0">
                        <a:solidFill>
                          <a:srgbClr val="000000"/>
                        </a:solidFill>
                        <a:effectLst/>
                        <a:latin typeface="Calibri" panose="020F0502020204030204" pitchFamily="34" charset="0"/>
                      </a:endParaRPr>
                    </a:p>
                  </a:txBody>
                  <a:tcPr marL="9525" marR="9525" marT="9525" marB="0" anchor="b">
                    <a:solidFill>
                      <a:srgbClr val="92D050"/>
                    </a:solidFill>
                  </a:tcPr>
                </a:tc>
                <a:extLst>
                  <a:ext uri="{0D108BD9-81ED-4DB2-BD59-A6C34878D82A}">
                    <a16:rowId xmlns:a16="http://schemas.microsoft.com/office/drawing/2014/main" val="10001"/>
                  </a:ext>
                </a:extLst>
              </a:tr>
              <a:tr h="739913">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s-ES" sz="1400" u="none" strike="noStrike" cap="none" normalizeH="0" baseline="0" dirty="0" smtClean="0">
                        <a:ln>
                          <a:noFill/>
                        </a:ln>
                        <a:effectLst/>
                      </a:endParaRPr>
                    </a:p>
                    <a:p>
                      <a:pPr marL="0" marR="0" lvl="0" indent="0" algn="l" defTabSz="914400" rtl="0" eaLnBrk="1" fontAlgn="ctr" latinLnBrk="0" hangingPunct="1">
                        <a:lnSpc>
                          <a:spcPct val="100000"/>
                        </a:lnSpc>
                        <a:spcBef>
                          <a:spcPct val="0"/>
                        </a:spcBef>
                        <a:spcAft>
                          <a:spcPct val="0"/>
                        </a:spcAft>
                        <a:buClrTx/>
                        <a:buSzTx/>
                        <a:buFontTx/>
                        <a:buNone/>
                        <a:tabLst/>
                      </a:pPr>
                      <a:endParaRPr kumimoji="0" lang="es-ES" sz="1400" u="none" strike="noStrike" cap="none" normalizeH="0" baseline="0" dirty="0" smtClean="0">
                        <a:ln>
                          <a:noFill/>
                        </a:ln>
                        <a:effectLst/>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es-ES" sz="1400" u="none" strike="noStrike" cap="none" normalizeH="0" baseline="0" dirty="0" smtClean="0">
                          <a:ln>
                            <a:noFill/>
                          </a:ln>
                          <a:effectLst/>
                        </a:rPr>
                        <a:t>PEQUEÑA EMPRESA</a:t>
                      </a:r>
                      <a:endParaRPr kumimoji="0" lang="es-ES" sz="1400" b="0" i="0" u="none" strike="noStrike" cap="none" normalizeH="0" baseline="0" dirty="0" smtClean="0">
                        <a:ln>
                          <a:noFill/>
                        </a:ln>
                        <a:solidFill>
                          <a:schemeClr val="tx1"/>
                        </a:solidFill>
                        <a:effectLst/>
                        <a:latin typeface="Arial" pitchFamily="34" charset="0"/>
                      </a:endParaRPr>
                    </a:p>
                  </a:txBody>
                  <a:tcPr marL="0" marR="0" marT="0" marB="0" anchor="ctr" horzOverflow="overflow">
                    <a:solidFill>
                      <a:srgbClr val="92D050"/>
                    </a:solidFill>
                  </a:tcPr>
                </a:tc>
                <a:tc>
                  <a:txBody>
                    <a:bodyPr/>
                    <a:lstStyle/>
                    <a:p>
                      <a:pPr algn="ctr" fontAlgn="b"/>
                      <a:r>
                        <a:rPr lang="es-CO" sz="1400" b="0" i="0" u="none" strike="noStrike" dirty="0">
                          <a:solidFill>
                            <a:srgbClr val="000000"/>
                          </a:solidFill>
                          <a:effectLst/>
                          <a:latin typeface="Calibri" panose="020F0502020204030204" pitchFamily="34" charset="0"/>
                        </a:rPr>
                        <a:t>208</a:t>
                      </a:r>
                    </a:p>
                  </a:txBody>
                  <a:tcPr marL="9525" marR="9525" marT="9525" marB="0" anchor="b">
                    <a:solidFill>
                      <a:srgbClr val="92D050"/>
                    </a:solidFill>
                  </a:tcPr>
                </a:tc>
                <a:tc>
                  <a:txBody>
                    <a:bodyPr/>
                    <a:lstStyle/>
                    <a:p>
                      <a:pPr algn="ctr" rtl="0" fontAlgn="b"/>
                      <a:r>
                        <a:rPr lang="es-CO" sz="1400" u="none" strike="noStrike" baseline="0" dirty="0">
                          <a:effectLst/>
                        </a:rPr>
                        <a:t>206</a:t>
                      </a:r>
                      <a:endParaRPr lang="es-CO" sz="1400" b="0" i="0" u="none" strike="noStrike" baseline="0" dirty="0">
                        <a:solidFill>
                          <a:schemeClr val="tx1"/>
                        </a:solidFill>
                        <a:effectLst/>
                        <a:latin typeface="Arial"/>
                      </a:endParaRPr>
                    </a:p>
                  </a:txBody>
                  <a:tcPr marL="9525" marR="9525" marT="9525" marB="0" anchor="b">
                    <a:solidFill>
                      <a:srgbClr val="92D050"/>
                    </a:solidFill>
                  </a:tcPr>
                </a:tc>
                <a:tc>
                  <a:txBody>
                    <a:bodyPr/>
                    <a:lstStyle/>
                    <a:p>
                      <a:pPr algn="ctr" rtl="0" fontAlgn="b"/>
                      <a:r>
                        <a:rPr lang="es-CO" sz="1400" b="0" i="0" u="none" strike="noStrike" dirty="0">
                          <a:solidFill>
                            <a:srgbClr val="000000"/>
                          </a:solidFill>
                          <a:effectLst/>
                          <a:latin typeface="Calibri"/>
                        </a:rPr>
                        <a:t>232</a:t>
                      </a:r>
                    </a:p>
                  </a:txBody>
                  <a:tcPr marL="9525" marR="9525" marT="9525" marB="0" anchor="b">
                    <a:solidFill>
                      <a:srgbClr val="92D050"/>
                    </a:solidFill>
                  </a:tcPr>
                </a:tc>
                <a:tc>
                  <a:txBody>
                    <a:bodyPr/>
                    <a:lstStyle/>
                    <a:p>
                      <a:pPr algn="ctr" rtl="0" fontAlgn="b"/>
                      <a:r>
                        <a:rPr lang="es-CO" sz="1400" b="0" i="0" u="none" strike="noStrike" dirty="0" smtClean="0">
                          <a:solidFill>
                            <a:srgbClr val="000000"/>
                          </a:solidFill>
                          <a:effectLst/>
                          <a:latin typeface="Calibri"/>
                        </a:rPr>
                        <a:t>247</a:t>
                      </a:r>
                      <a:endParaRPr lang="es-CO" sz="1400" b="0" i="0" u="none" strike="noStrike" dirty="0">
                        <a:solidFill>
                          <a:srgbClr val="000000"/>
                        </a:solidFill>
                        <a:effectLst/>
                        <a:latin typeface="Calibri"/>
                      </a:endParaRPr>
                    </a:p>
                  </a:txBody>
                  <a:tcPr marL="9525" marR="9525" marT="9525" marB="0" anchor="b">
                    <a:solidFill>
                      <a:srgbClr val="92D050"/>
                    </a:solidFill>
                  </a:tcPr>
                </a:tc>
                <a:tc>
                  <a:txBody>
                    <a:bodyPr/>
                    <a:lstStyle/>
                    <a:p>
                      <a:pPr algn="ctr" rtl="0" fontAlgn="b"/>
                      <a:r>
                        <a:rPr lang="es-CO" sz="1400" b="0" i="0" u="none" strike="noStrike" dirty="0" smtClean="0">
                          <a:solidFill>
                            <a:srgbClr val="000000"/>
                          </a:solidFill>
                          <a:effectLst/>
                          <a:latin typeface="Calibri"/>
                        </a:rPr>
                        <a:t>274</a:t>
                      </a:r>
                      <a:endParaRPr lang="es-CO" sz="1400" b="0" i="0" u="none" strike="noStrike" dirty="0">
                        <a:solidFill>
                          <a:srgbClr val="000000"/>
                        </a:solidFill>
                        <a:effectLst/>
                        <a:latin typeface="Calibri"/>
                      </a:endParaRPr>
                    </a:p>
                  </a:txBody>
                  <a:tcPr marL="9525" marR="9525" marT="9525" marB="0" anchor="b">
                    <a:solidFill>
                      <a:srgbClr val="92D050"/>
                    </a:solidFill>
                  </a:tcPr>
                </a:tc>
                <a:tc>
                  <a:txBody>
                    <a:bodyPr/>
                    <a:lstStyle/>
                    <a:p>
                      <a:pPr algn="ctr" rtl="0" fontAlgn="b"/>
                      <a:r>
                        <a:rPr lang="es-CO" sz="1400" b="0" i="0" u="none" strike="noStrike" dirty="0">
                          <a:solidFill>
                            <a:srgbClr val="000000"/>
                          </a:solidFill>
                          <a:effectLst/>
                          <a:latin typeface="Calibri"/>
                        </a:rPr>
                        <a:t>291</a:t>
                      </a:r>
                    </a:p>
                  </a:txBody>
                  <a:tcPr marL="9525" marR="9525" marT="9525" marB="0" anchor="b">
                    <a:solidFill>
                      <a:srgbClr val="92D050"/>
                    </a:solidFill>
                  </a:tcPr>
                </a:tc>
                <a:tc>
                  <a:txBody>
                    <a:bodyPr/>
                    <a:lstStyle/>
                    <a:p>
                      <a:pPr algn="ctr" rtl="0" fontAlgn="b"/>
                      <a:r>
                        <a:rPr lang="es-CO" sz="1400" b="0" i="0" u="none" strike="noStrike" dirty="0">
                          <a:solidFill>
                            <a:srgbClr val="000000"/>
                          </a:solidFill>
                          <a:effectLst/>
                          <a:latin typeface="Calibri" panose="020F0502020204030204" pitchFamily="34" charset="0"/>
                        </a:rPr>
                        <a:t>313</a:t>
                      </a:r>
                    </a:p>
                  </a:txBody>
                  <a:tcPr marL="9525" marR="9525" marT="9525" marB="0" anchor="b">
                    <a:solidFill>
                      <a:srgbClr val="92D050"/>
                    </a:solidFill>
                  </a:tcPr>
                </a:tc>
                <a:extLst>
                  <a:ext uri="{0D108BD9-81ED-4DB2-BD59-A6C34878D82A}">
                    <a16:rowId xmlns:a16="http://schemas.microsoft.com/office/drawing/2014/main" val="10002"/>
                  </a:ext>
                </a:extLst>
              </a:tr>
              <a:tr h="739913">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s-ES" sz="1400" u="none" strike="noStrike" cap="none" normalizeH="0" baseline="0" dirty="0" smtClean="0">
                        <a:ln>
                          <a:noFill/>
                        </a:ln>
                        <a:effectLst/>
                      </a:endParaRPr>
                    </a:p>
                    <a:p>
                      <a:pPr marL="0" marR="0" lvl="0" indent="0" algn="l" defTabSz="914400" rtl="0" eaLnBrk="1" fontAlgn="ctr" latinLnBrk="0" hangingPunct="1">
                        <a:lnSpc>
                          <a:spcPct val="100000"/>
                        </a:lnSpc>
                        <a:spcBef>
                          <a:spcPct val="0"/>
                        </a:spcBef>
                        <a:spcAft>
                          <a:spcPct val="0"/>
                        </a:spcAft>
                        <a:buClrTx/>
                        <a:buSzTx/>
                        <a:buFontTx/>
                        <a:buNone/>
                        <a:tabLst/>
                      </a:pPr>
                      <a:endParaRPr kumimoji="0" lang="es-ES" sz="1400" u="none" strike="noStrike" cap="none" normalizeH="0" baseline="0" dirty="0" smtClean="0">
                        <a:ln>
                          <a:noFill/>
                        </a:ln>
                        <a:effectLst/>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es-ES" sz="1400" u="none" strike="noStrike" cap="none" normalizeH="0" baseline="0" dirty="0" smtClean="0">
                          <a:ln>
                            <a:noFill/>
                          </a:ln>
                          <a:effectLst/>
                        </a:rPr>
                        <a:t>MEDIANA EMPRESA</a:t>
                      </a:r>
                      <a:endParaRPr kumimoji="0" lang="es-ES" sz="1400" b="0" i="0" u="none" strike="noStrike" cap="none" normalizeH="0" baseline="0" dirty="0" smtClean="0">
                        <a:ln>
                          <a:noFill/>
                        </a:ln>
                        <a:solidFill>
                          <a:schemeClr val="tx1"/>
                        </a:solidFill>
                        <a:effectLst/>
                        <a:latin typeface="Arial" pitchFamily="34" charset="0"/>
                      </a:endParaRPr>
                    </a:p>
                  </a:txBody>
                  <a:tcPr marL="0" marR="0" marT="0" marB="0" anchor="ctr" horzOverflow="overflow">
                    <a:solidFill>
                      <a:srgbClr val="92D050"/>
                    </a:solidFill>
                  </a:tcPr>
                </a:tc>
                <a:tc>
                  <a:txBody>
                    <a:bodyPr/>
                    <a:lstStyle/>
                    <a:p>
                      <a:pPr algn="ctr" fontAlgn="b"/>
                      <a:r>
                        <a:rPr lang="es-CO" sz="1400" b="0" i="0" u="none" strike="noStrike" dirty="0">
                          <a:solidFill>
                            <a:srgbClr val="000000"/>
                          </a:solidFill>
                          <a:effectLst/>
                          <a:latin typeface="Calibri" panose="020F0502020204030204" pitchFamily="34" charset="0"/>
                        </a:rPr>
                        <a:t>65</a:t>
                      </a:r>
                    </a:p>
                  </a:txBody>
                  <a:tcPr marL="9525" marR="9525" marT="9525" marB="0" anchor="b">
                    <a:solidFill>
                      <a:srgbClr val="92D050"/>
                    </a:solidFill>
                  </a:tcPr>
                </a:tc>
                <a:tc>
                  <a:txBody>
                    <a:bodyPr/>
                    <a:lstStyle/>
                    <a:p>
                      <a:pPr algn="ctr" rtl="0" fontAlgn="b"/>
                      <a:r>
                        <a:rPr lang="es-CO" sz="1400" u="none" strike="noStrike" baseline="0" dirty="0">
                          <a:effectLst/>
                        </a:rPr>
                        <a:t>75</a:t>
                      </a:r>
                      <a:endParaRPr lang="es-CO" sz="1400" b="0" i="0" u="none" strike="noStrike" baseline="0" dirty="0">
                        <a:solidFill>
                          <a:schemeClr val="tx1"/>
                        </a:solidFill>
                        <a:effectLst/>
                        <a:latin typeface="Arial"/>
                      </a:endParaRPr>
                    </a:p>
                  </a:txBody>
                  <a:tcPr marL="9525" marR="9525" marT="9525" marB="0" anchor="b">
                    <a:solidFill>
                      <a:srgbClr val="92D050"/>
                    </a:solidFill>
                  </a:tcPr>
                </a:tc>
                <a:tc>
                  <a:txBody>
                    <a:bodyPr/>
                    <a:lstStyle/>
                    <a:p>
                      <a:pPr algn="ctr" rtl="0" fontAlgn="b"/>
                      <a:r>
                        <a:rPr lang="es-CO" sz="1400" b="0" i="0" u="none" strike="noStrike" dirty="0">
                          <a:solidFill>
                            <a:srgbClr val="000000"/>
                          </a:solidFill>
                          <a:effectLst/>
                          <a:latin typeface="Calibri"/>
                        </a:rPr>
                        <a:t>78</a:t>
                      </a:r>
                    </a:p>
                  </a:txBody>
                  <a:tcPr marL="9525" marR="9525" marT="9525" marB="0" anchor="b">
                    <a:solidFill>
                      <a:srgbClr val="92D050"/>
                    </a:solidFill>
                  </a:tcPr>
                </a:tc>
                <a:tc>
                  <a:txBody>
                    <a:bodyPr/>
                    <a:lstStyle/>
                    <a:p>
                      <a:pPr algn="ctr" rtl="0" fontAlgn="b"/>
                      <a:r>
                        <a:rPr lang="es-CO" sz="1400" b="0" i="0" u="none" strike="noStrike" dirty="0" smtClean="0">
                          <a:solidFill>
                            <a:srgbClr val="000000"/>
                          </a:solidFill>
                          <a:effectLst/>
                          <a:latin typeface="Calibri"/>
                        </a:rPr>
                        <a:t>74</a:t>
                      </a:r>
                      <a:endParaRPr lang="es-CO" sz="1400" b="0" i="0" u="none" strike="noStrike" dirty="0">
                        <a:solidFill>
                          <a:srgbClr val="000000"/>
                        </a:solidFill>
                        <a:effectLst/>
                        <a:latin typeface="Calibri"/>
                      </a:endParaRPr>
                    </a:p>
                  </a:txBody>
                  <a:tcPr marL="9525" marR="9525" marT="9525" marB="0" anchor="b">
                    <a:solidFill>
                      <a:srgbClr val="92D050"/>
                    </a:solidFill>
                  </a:tcPr>
                </a:tc>
                <a:tc>
                  <a:txBody>
                    <a:bodyPr/>
                    <a:lstStyle/>
                    <a:p>
                      <a:pPr algn="ctr" rtl="0" fontAlgn="b"/>
                      <a:r>
                        <a:rPr lang="es-CO" sz="1400" b="0" i="0" u="none" strike="noStrike" dirty="0" smtClean="0">
                          <a:solidFill>
                            <a:srgbClr val="000000"/>
                          </a:solidFill>
                          <a:effectLst/>
                          <a:latin typeface="Calibri"/>
                        </a:rPr>
                        <a:t>83</a:t>
                      </a:r>
                      <a:endParaRPr lang="es-CO" sz="1400" b="0" i="0" u="none" strike="noStrike" dirty="0">
                        <a:solidFill>
                          <a:srgbClr val="000000"/>
                        </a:solidFill>
                        <a:effectLst/>
                        <a:latin typeface="Calibri"/>
                      </a:endParaRPr>
                    </a:p>
                  </a:txBody>
                  <a:tcPr marL="9525" marR="9525" marT="9525" marB="0" anchor="b">
                    <a:solidFill>
                      <a:srgbClr val="92D050"/>
                    </a:solidFill>
                  </a:tcPr>
                </a:tc>
                <a:tc>
                  <a:txBody>
                    <a:bodyPr/>
                    <a:lstStyle/>
                    <a:p>
                      <a:pPr algn="ctr" rtl="0" fontAlgn="b"/>
                      <a:r>
                        <a:rPr lang="es-CO" sz="1400" b="0" i="0" u="none" strike="noStrike" dirty="0">
                          <a:solidFill>
                            <a:srgbClr val="000000"/>
                          </a:solidFill>
                          <a:effectLst/>
                          <a:latin typeface="Calibri"/>
                        </a:rPr>
                        <a:t>98</a:t>
                      </a:r>
                    </a:p>
                  </a:txBody>
                  <a:tcPr marL="9525" marR="9525" marT="9525" marB="0" anchor="b">
                    <a:solidFill>
                      <a:srgbClr val="92D050"/>
                    </a:solidFill>
                  </a:tcPr>
                </a:tc>
                <a:tc>
                  <a:txBody>
                    <a:bodyPr/>
                    <a:lstStyle/>
                    <a:p>
                      <a:pPr algn="ctr" rtl="0" fontAlgn="b"/>
                      <a:r>
                        <a:rPr lang="es-CO" sz="1400" b="0" i="0" u="none" strike="noStrike" dirty="0">
                          <a:solidFill>
                            <a:srgbClr val="000000"/>
                          </a:solidFill>
                          <a:effectLst/>
                          <a:latin typeface="Calibri" panose="020F0502020204030204" pitchFamily="34" charset="0"/>
                        </a:rPr>
                        <a:t>103</a:t>
                      </a:r>
                    </a:p>
                  </a:txBody>
                  <a:tcPr marL="9525" marR="9525" marT="9525" marB="0" anchor="b">
                    <a:solidFill>
                      <a:srgbClr val="92D050"/>
                    </a:solidFill>
                  </a:tcPr>
                </a:tc>
                <a:extLst>
                  <a:ext uri="{0D108BD9-81ED-4DB2-BD59-A6C34878D82A}">
                    <a16:rowId xmlns:a16="http://schemas.microsoft.com/office/drawing/2014/main" val="10003"/>
                  </a:ext>
                </a:extLst>
              </a:tr>
              <a:tr h="739913">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s-ES" sz="1400" u="none" strike="noStrike" cap="none" normalizeH="0" baseline="0" dirty="0" smtClean="0">
                        <a:ln>
                          <a:noFill/>
                        </a:ln>
                        <a:effectLst/>
                      </a:endParaRPr>
                    </a:p>
                    <a:p>
                      <a:pPr marL="0" marR="0" lvl="0" indent="0" algn="l" defTabSz="914400" rtl="0" eaLnBrk="1" fontAlgn="ctr" latinLnBrk="0" hangingPunct="1">
                        <a:lnSpc>
                          <a:spcPct val="100000"/>
                        </a:lnSpc>
                        <a:spcBef>
                          <a:spcPct val="0"/>
                        </a:spcBef>
                        <a:spcAft>
                          <a:spcPct val="0"/>
                        </a:spcAft>
                        <a:buClrTx/>
                        <a:buSzTx/>
                        <a:buFontTx/>
                        <a:buNone/>
                        <a:tabLst/>
                      </a:pPr>
                      <a:endParaRPr kumimoji="0" lang="es-ES" sz="1400" u="none" strike="noStrike" cap="none" normalizeH="0" baseline="0" dirty="0" smtClean="0">
                        <a:ln>
                          <a:noFill/>
                        </a:ln>
                        <a:effectLst/>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es-ES" sz="1400" u="none" strike="noStrike" cap="none" normalizeH="0" baseline="0" dirty="0" smtClean="0">
                          <a:ln>
                            <a:noFill/>
                          </a:ln>
                          <a:effectLst/>
                        </a:rPr>
                        <a:t>GRANDE EMPRESA</a:t>
                      </a:r>
                      <a:endParaRPr kumimoji="0" lang="es-ES" sz="1400" b="0" i="0" u="none" strike="noStrike" cap="none" normalizeH="0" baseline="0" dirty="0" smtClean="0">
                        <a:ln>
                          <a:noFill/>
                        </a:ln>
                        <a:solidFill>
                          <a:schemeClr val="tx1"/>
                        </a:solidFill>
                        <a:effectLst/>
                        <a:latin typeface="Arial" pitchFamily="34" charset="0"/>
                      </a:endParaRPr>
                    </a:p>
                  </a:txBody>
                  <a:tcPr marL="0" marR="0" marT="0" marB="0" anchor="ctr" horzOverflow="overflow">
                    <a:solidFill>
                      <a:srgbClr val="92D050"/>
                    </a:solidFill>
                  </a:tcPr>
                </a:tc>
                <a:tc>
                  <a:txBody>
                    <a:bodyPr/>
                    <a:lstStyle/>
                    <a:p>
                      <a:pPr algn="ctr" fontAlgn="b"/>
                      <a:r>
                        <a:rPr lang="es-CO" sz="1400" b="0" i="0" u="none" strike="noStrike" dirty="0">
                          <a:solidFill>
                            <a:srgbClr val="000000"/>
                          </a:solidFill>
                          <a:effectLst/>
                          <a:latin typeface="Calibri" panose="020F0502020204030204" pitchFamily="34" charset="0"/>
                        </a:rPr>
                        <a:t>16</a:t>
                      </a:r>
                    </a:p>
                  </a:txBody>
                  <a:tcPr marL="9525" marR="9525" marT="9525" marB="0" anchor="b">
                    <a:solidFill>
                      <a:srgbClr val="92D050"/>
                    </a:solidFill>
                  </a:tcPr>
                </a:tc>
                <a:tc>
                  <a:txBody>
                    <a:bodyPr/>
                    <a:lstStyle/>
                    <a:p>
                      <a:pPr algn="ctr" rtl="0" fontAlgn="b"/>
                      <a:r>
                        <a:rPr lang="es-CO" sz="1400" u="none" strike="noStrike" baseline="0" dirty="0">
                          <a:effectLst/>
                        </a:rPr>
                        <a:t>16</a:t>
                      </a:r>
                      <a:endParaRPr lang="es-CO" sz="1400" b="0" i="0" u="none" strike="noStrike" baseline="0" dirty="0">
                        <a:solidFill>
                          <a:schemeClr val="tx1"/>
                        </a:solidFill>
                        <a:effectLst/>
                        <a:latin typeface="Arial"/>
                      </a:endParaRPr>
                    </a:p>
                  </a:txBody>
                  <a:tcPr marL="9525" marR="9525" marT="9525" marB="0" anchor="b">
                    <a:solidFill>
                      <a:srgbClr val="92D050"/>
                    </a:solidFill>
                  </a:tcPr>
                </a:tc>
                <a:tc>
                  <a:txBody>
                    <a:bodyPr/>
                    <a:lstStyle/>
                    <a:p>
                      <a:pPr algn="ctr" rtl="0" fontAlgn="b"/>
                      <a:r>
                        <a:rPr lang="es-CO" sz="1400" b="0" i="0" u="none" strike="noStrike" dirty="0" smtClean="0">
                          <a:solidFill>
                            <a:srgbClr val="000000"/>
                          </a:solidFill>
                          <a:effectLst/>
                          <a:latin typeface="Calibri"/>
                        </a:rPr>
                        <a:t>22</a:t>
                      </a:r>
                      <a:endParaRPr lang="es-CO" sz="1400" b="0" i="0" u="none" strike="noStrike" dirty="0">
                        <a:solidFill>
                          <a:srgbClr val="000000"/>
                        </a:solidFill>
                        <a:effectLst/>
                        <a:latin typeface="Calibri"/>
                      </a:endParaRPr>
                    </a:p>
                  </a:txBody>
                  <a:tcPr marL="9525" marR="9525" marT="9525" marB="0" anchor="b">
                    <a:solidFill>
                      <a:srgbClr val="92D050"/>
                    </a:solidFill>
                  </a:tcPr>
                </a:tc>
                <a:tc>
                  <a:txBody>
                    <a:bodyPr/>
                    <a:lstStyle/>
                    <a:p>
                      <a:pPr algn="ctr" rtl="0" fontAlgn="b"/>
                      <a:r>
                        <a:rPr lang="es-CO" sz="1400" b="0" i="0" u="none" strike="noStrike" dirty="0" smtClean="0">
                          <a:solidFill>
                            <a:srgbClr val="000000"/>
                          </a:solidFill>
                          <a:effectLst/>
                          <a:latin typeface="Calibri"/>
                        </a:rPr>
                        <a:t>22</a:t>
                      </a:r>
                      <a:endParaRPr lang="es-CO" sz="1400" b="0" i="0" u="none" strike="noStrike" dirty="0">
                        <a:solidFill>
                          <a:srgbClr val="000000"/>
                        </a:solidFill>
                        <a:effectLst/>
                        <a:latin typeface="Calibri"/>
                      </a:endParaRPr>
                    </a:p>
                  </a:txBody>
                  <a:tcPr marL="9525" marR="9525" marT="9525" marB="0" anchor="b">
                    <a:solidFill>
                      <a:srgbClr val="92D050"/>
                    </a:solidFill>
                  </a:tcPr>
                </a:tc>
                <a:tc>
                  <a:txBody>
                    <a:bodyPr/>
                    <a:lstStyle/>
                    <a:p>
                      <a:pPr algn="ctr" rtl="0" fontAlgn="b"/>
                      <a:r>
                        <a:rPr lang="es-CO" sz="1400" b="0" i="0" u="none" strike="noStrike" dirty="0" smtClean="0">
                          <a:solidFill>
                            <a:srgbClr val="000000"/>
                          </a:solidFill>
                          <a:effectLst/>
                          <a:latin typeface="Calibri"/>
                        </a:rPr>
                        <a:t>23</a:t>
                      </a:r>
                      <a:endParaRPr lang="es-CO" sz="1400" b="0" i="0" u="none" strike="noStrike" dirty="0">
                        <a:solidFill>
                          <a:srgbClr val="000000"/>
                        </a:solidFill>
                        <a:effectLst/>
                        <a:latin typeface="Calibri"/>
                      </a:endParaRPr>
                    </a:p>
                  </a:txBody>
                  <a:tcPr marL="9525" marR="9525" marT="9525" marB="0" anchor="b">
                    <a:solidFill>
                      <a:srgbClr val="92D050"/>
                    </a:solidFill>
                  </a:tcPr>
                </a:tc>
                <a:tc>
                  <a:txBody>
                    <a:bodyPr/>
                    <a:lstStyle/>
                    <a:p>
                      <a:pPr algn="ctr" rtl="0" fontAlgn="b"/>
                      <a:r>
                        <a:rPr lang="es-CO" sz="1400" b="0" i="0" u="none" strike="noStrike" dirty="0">
                          <a:solidFill>
                            <a:srgbClr val="000000"/>
                          </a:solidFill>
                          <a:effectLst/>
                          <a:latin typeface="Calibri"/>
                        </a:rPr>
                        <a:t>29</a:t>
                      </a:r>
                    </a:p>
                  </a:txBody>
                  <a:tcPr marL="9525" marR="9525" marT="9525" marB="0" anchor="b">
                    <a:solidFill>
                      <a:srgbClr val="92D050"/>
                    </a:solidFill>
                  </a:tcPr>
                </a:tc>
                <a:tc>
                  <a:txBody>
                    <a:bodyPr/>
                    <a:lstStyle/>
                    <a:p>
                      <a:pPr algn="ctr" rtl="0" fontAlgn="b"/>
                      <a:r>
                        <a:rPr lang="es-CO" sz="1400" b="0" i="0" u="none" strike="noStrike" dirty="0">
                          <a:solidFill>
                            <a:srgbClr val="000000"/>
                          </a:solidFill>
                          <a:effectLst/>
                          <a:latin typeface="Calibri" panose="020F0502020204030204" pitchFamily="34" charset="0"/>
                        </a:rPr>
                        <a:t>21</a:t>
                      </a:r>
                    </a:p>
                  </a:txBody>
                  <a:tcPr marL="9525" marR="9525" marT="9525" marB="0" anchor="b">
                    <a:solidFill>
                      <a:srgbClr val="92D050"/>
                    </a:solidFill>
                  </a:tcPr>
                </a:tc>
                <a:extLst>
                  <a:ext uri="{0D108BD9-81ED-4DB2-BD59-A6C34878D82A}">
                    <a16:rowId xmlns:a16="http://schemas.microsoft.com/office/drawing/2014/main" val="10004"/>
                  </a:ext>
                </a:extLst>
              </a:tr>
              <a:tr h="739913">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s-ES" sz="1400" b="1" u="none" strike="noStrike" cap="none" normalizeH="0" baseline="0" dirty="0" smtClean="0">
                        <a:ln>
                          <a:noFill/>
                        </a:ln>
                        <a:effectLst/>
                      </a:endParaRPr>
                    </a:p>
                    <a:p>
                      <a:pPr marL="0" marR="0" lvl="0" indent="0" algn="l" defTabSz="914400" rtl="0" eaLnBrk="1" fontAlgn="ctr" latinLnBrk="0" hangingPunct="1">
                        <a:lnSpc>
                          <a:spcPct val="100000"/>
                        </a:lnSpc>
                        <a:spcBef>
                          <a:spcPct val="0"/>
                        </a:spcBef>
                        <a:spcAft>
                          <a:spcPct val="0"/>
                        </a:spcAft>
                        <a:buClrTx/>
                        <a:buSzTx/>
                        <a:buFontTx/>
                        <a:buNone/>
                        <a:tabLst/>
                      </a:pPr>
                      <a:endParaRPr kumimoji="0" lang="es-ES" sz="1800" b="1" u="none" strike="noStrike" cap="none" normalizeH="0" baseline="0" dirty="0" smtClean="0">
                        <a:ln>
                          <a:noFill/>
                        </a:ln>
                        <a:effectLst/>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es-ES" sz="1800" b="1" u="none" strike="noStrike" cap="none" normalizeH="0" baseline="0" dirty="0" smtClean="0">
                          <a:ln>
                            <a:noFill/>
                          </a:ln>
                          <a:effectLst/>
                        </a:rPr>
                        <a:t>TOTALES</a:t>
                      </a:r>
                      <a:endParaRPr kumimoji="0" lang="es-ES" sz="1800" b="1" i="0" u="none" strike="noStrike" cap="none" normalizeH="0" baseline="0" dirty="0" smtClean="0">
                        <a:ln>
                          <a:noFill/>
                        </a:ln>
                        <a:solidFill>
                          <a:schemeClr val="tx1"/>
                        </a:solidFill>
                        <a:effectLst/>
                        <a:latin typeface="Arial" pitchFamily="34" charset="0"/>
                      </a:endParaRPr>
                    </a:p>
                  </a:txBody>
                  <a:tcPr marL="0" marR="0" marT="0" marB="0" anchor="ctr" horzOverflow="overflow">
                    <a:solidFill>
                      <a:srgbClr val="92D050"/>
                    </a:solidFill>
                  </a:tcPr>
                </a:tc>
                <a:tc>
                  <a:txBody>
                    <a:bodyPr/>
                    <a:lstStyle/>
                    <a:p>
                      <a:pPr algn="ctr" fontAlgn="b"/>
                      <a:r>
                        <a:rPr lang="es-CO" sz="1800" b="1" i="0" u="none" strike="noStrike" dirty="0">
                          <a:solidFill>
                            <a:srgbClr val="000000"/>
                          </a:solidFill>
                          <a:effectLst/>
                          <a:latin typeface="Calibri" panose="020F0502020204030204" pitchFamily="34" charset="0"/>
                        </a:rPr>
                        <a:t>6,649</a:t>
                      </a:r>
                    </a:p>
                  </a:txBody>
                  <a:tcPr marL="9525" marR="9525" marT="9525" marB="0" anchor="b">
                    <a:solidFill>
                      <a:srgbClr val="92D050"/>
                    </a:solidFill>
                  </a:tcPr>
                </a:tc>
                <a:tc>
                  <a:txBody>
                    <a:bodyPr/>
                    <a:lstStyle/>
                    <a:p>
                      <a:pPr algn="ctr" rtl="0" fontAlgn="b"/>
                      <a:r>
                        <a:rPr lang="es-CO" sz="1800" b="1" u="none" strike="noStrike" baseline="0" dirty="0">
                          <a:effectLst/>
                        </a:rPr>
                        <a:t>7,727</a:t>
                      </a:r>
                      <a:endParaRPr lang="es-CO" sz="1800" b="1" i="0" u="none" strike="noStrike" baseline="0" dirty="0">
                        <a:solidFill>
                          <a:schemeClr val="tx1"/>
                        </a:solidFill>
                        <a:effectLst/>
                        <a:latin typeface="Arial"/>
                      </a:endParaRPr>
                    </a:p>
                  </a:txBody>
                  <a:tcPr marL="9525" marR="9525" marT="9525" marB="0" anchor="b">
                    <a:solidFill>
                      <a:srgbClr val="92D050"/>
                    </a:solidFill>
                  </a:tcPr>
                </a:tc>
                <a:tc>
                  <a:txBody>
                    <a:bodyPr/>
                    <a:lstStyle/>
                    <a:p>
                      <a:pPr algn="ctr" rtl="0" fontAlgn="b"/>
                      <a:r>
                        <a:rPr lang="es-CO" sz="1800" b="1" i="0" u="none" strike="noStrike" dirty="0" smtClean="0">
                          <a:solidFill>
                            <a:srgbClr val="000000"/>
                          </a:solidFill>
                          <a:effectLst/>
                          <a:latin typeface="Calibri"/>
                        </a:rPr>
                        <a:t>7,740</a:t>
                      </a:r>
                      <a:endParaRPr lang="es-CO" sz="1800" b="1" i="0" u="none" strike="noStrike" dirty="0">
                        <a:solidFill>
                          <a:srgbClr val="000000"/>
                        </a:solidFill>
                        <a:effectLst/>
                        <a:latin typeface="Calibri"/>
                      </a:endParaRPr>
                    </a:p>
                  </a:txBody>
                  <a:tcPr marL="9525" marR="9525" marT="9525" marB="0" anchor="b">
                    <a:solidFill>
                      <a:srgbClr val="92D050"/>
                    </a:solidFill>
                  </a:tcPr>
                </a:tc>
                <a:tc>
                  <a:txBody>
                    <a:bodyPr/>
                    <a:lstStyle/>
                    <a:p>
                      <a:pPr algn="ctr" rtl="0" fontAlgn="b"/>
                      <a:r>
                        <a:rPr lang="es-CO" sz="1800" b="1" i="0" u="none" strike="noStrike" dirty="0" smtClean="0">
                          <a:solidFill>
                            <a:srgbClr val="000000"/>
                          </a:solidFill>
                          <a:effectLst/>
                          <a:latin typeface="Calibri"/>
                        </a:rPr>
                        <a:t>7,669</a:t>
                      </a:r>
                      <a:endParaRPr lang="es-CO" sz="1800" b="1" i="0" u="none" strike="noStrike" dirty="0">
                        <a:solidFill>
                          <a:srgbClr val="000000"/>
                        </a:solidFill>
                        <a:effectLst/>
                        <a:latin typeface="Calibri"/>
                      </a:endParaRPr>
                    </a:p>
                  </a:txBody>
                  <a:tcPr marL="9525" marR="9525" marT="9525" marB="0" anchor="b">
                    <a:solidFill>
                      <a:srgbClr val="92D050"/>
                    </a:solidFill>
                  </a:tcPr>
                </a:tc>
                <a:tc>
                  <a:txBody>
                    <a:bodyPr/>
                    <a:lstStyle/>
                    <a:p>
                      <a:pPr algn="ctr" rtl="0" fontAlgn="b"/>
                      <a:r>
                        <a:rPr lang="es-CO" sz="1800" b="1" i="0" u="none" strike="noStrike" dirty="0" smtClean="0">
                          <a:solidFill>
                            <a:srgbClr val="000000"/>
                          </a:solidFill>
                          <a:effectLst/>
                          <a:latin typeface="Calibri"/>
                        </a:rPr>
                        <a:t>7,841</a:t>
                      </a:r>
                      <a:endParaRPr lang="es-CO" sz="1800" b="1" i="0" u="none" strike="noStrike" dirty="0">
                        <a:solidFill>
                          <a:srgbClr val="000000"/>
                        </a:solidFill>
                        <a:effectLst/>
                        <a:latin typeface="Calibri"/>
                      </a:endParaRPr>
                    </a:p>
                  </a:txBody>
                  <a:tcPr marL="9525" marR="9525" marT="9525" marB="0" anchor="b">
                    <a:solidFill>
                      <a:srgbClr val="92D050"/>
                    </a:solidFill>
                  </a:tcPr>
                </a:tc>
                <a:tc>
                  <a:txBody>
                    <a:bodyPr/>
                    <a:lstStyle/>
                    <a:p>
                      <a:pPr algn="ctr" rtl="0" fontAlgn="b"/>
                      <a:r>
                        <a:rPr lang="es-CO" sz="1800" b="1" i="0" u="none" strike="noStrike" dirty="0" smtClean="0">
                          <a:solidFill>
                            <a:srgbClr val="000000"/>
                          </a:solidFill>
                          <a:effectLst/>
                          <a:latin typeface="Calibri"/>
                        </a:rPr>
                        <a:t>8,667</a:t>
                      </a:r>
                      <a:endParaRPr lang="es-CO" sz="1800" b="1" i="0" u="none" strike="noStrike" dirty="0">
                        <a:solidFill>
                          <a:srgbClr val="000000"/>
                        </a:solidFill>
                        <a:effectLst/>
                        <a:latin typeface="Calibri"/>
                      </a:endParaRPr>
                    </a:p>
                  </a:txBody>
                  <a:tcPr marL="9525" marR="9525" marT="9525" marB="0" anchor="b">
                    <a:solidFill>
                      <a:srgbClr val="92D050"/>
                    </a:solidFill>
                  </a:tcPr>
                </a:tc>
                <a:tc>
                  <a:txBody>
                    <a:bodyPr/>
                    <a:lstStyle/>
                    <a:p>
                      <a:pPr algn="ctr" rtl="0" fontAlgn="b"/>
                      <a:r>
                        <a:rPr lang="es-CO" sz="1800" b="1" i="0" u="none" strike="noStrike" dirty="0" smtClean="0">
                          <a:solidFill>
                            <a:srgbClr val="000000"/>
                          </a:solidFill>
                          <a:effectLst/>
                          <a:latin typeface="Calibri" panose="020F0502020204030204" pitchFamily="34" charset="0"/>
                        </a:rPr>
                        <a:t>8,651</a:t>
                      </a:r>
                      <a:endParaRPr lang="es-CO" sz="1800" b="1" i="0" u="none" strike="noStrike" dirty="0">
                        <a:solidFill>
                          <a:srgbClr val="000000"/>
                        </a:solidFill>
                        <a:effectLst/>
                        <a:latin typeface="Calibri" panose="020F0502020204030204" pitchFamily="34" charset="0"/>
                      </a:endParaRPr>
                    </a:p>
                  </a:txBody>
                  <a:tcPr marL="9525" marR="9525" marT="9525" marB="0" anchor="b">
                    <a:solidFill>
                      <a:srgbClr val="92D050"/>
                    </a:solidFill>
                  </a:tcPr>
                </a:tc>
                <a:extLst>
                  <a:ext uri="{0D108BD9-81ED-4DB2-BD59-A6C34878D82A}">
                    <a16:rowId xmlns:a16="http://schemas.microsoft.com/office/drawing/2014/main" val="10005"/>
                  </a:ext>
                </a:extLst>
              </a:tr>
            </a:tbl>
          </a:graphicData>
        </a:graphic>
      </p:graphicFrame>
      <p:grpSp>
        <p:nvGrpSpPr>
          <p:cNvPr id="3" name="Grupo 2"/>
          <p:cNvGrpSpPr/>
          <p:nvPr/>
        </p:nvGrpSpPr>
        <p:grpSpPr>
          <a:xfrm>
            <a:off x="251520" y="389712"/>
            <a:ext cx="2988567" cy="1428760"/>
            <a:chOff x="-108247" y="785794"/>
            <a:chExt cx="3240087" cy="1428760"/>
          </a:xfrm>
        </p:grpSpPr>
        <p:pic>
          <p:nvPicPr>
            <p:cNvPr id="15" name="Picture 2" descr="H:\Cámara de comercio de Urabá\Logo Transparente\Logo_CCU_color-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7" y="785794"/>
              <a:ext cx="1405865" cy="853349"/>
            </a:xfrm>
            <a:prstGeom prst="rect">
              <a:avLst/>
            </a:prstGeom>
            <a:noFill/>
            <a:extLst>
              <a:ext uri="{909E8E84-426E-40DD-AFC4-6F175D3DCCD1}">
                <a14:hiddenFill xmlns:a14="http://schemas.microsoft.com/office/drawing/2010/main">
                  <a:solidFill>
                    <a:srgbClr val="FFFFFF"/>
                  </a:solidFill>
                </a14:hiddenFill>
              </a:ext>
            </a:extLst>
          </p:spPr>
        </p:pic>
        <p:sp>
          <p:nvSpPr>
            <p:cNvPr id="16" name="1 Título"/>
            <p:cNvSpPr txBox="1">
              <a:spLocks/>
            </p:cNvSpPr>
            <p:nvPr/>
          </p:nvSpPr>
          <p:spPr bwMode="auto">
            <a:xfrm>
              <a:off x="-108247" y="1422391"/>
              <a:ext cx="32400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0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r>
                <a:rPr kumimoji="0" lang="es-ES" sz="16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Por una región sin fronteras</a:t>
              </a:r>
              <a:r>
                <a:rPr kumimoji="0" lang="es-ES" sz="20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r>
                <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r>
              <a:br>
                <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br>
              <a:r>
                <a:rPr kumimoji="0" lang="es-ES"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endPar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p:txBody>
        </p:sp>
      </p:grpSp>
    </p:spTree>
    <p:extLst>
      <p:ext uri="{BB962C8B-B14F-4D97-AF65-F5344CB8AC3E}">
        <p14:creationId xmlns:p14="http://schemas.microsoft.com/office/powerpoint/2010/main" val="31120862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1 Título"/>
          <p:cNvSpPr>
            <a:spLocks noGrp="1"/>
          </p:cNvSpPr>
          <p:nvPr>
            <p:ph type="title"/>
          </p:nvPr>
        </p:nvSpPr>
        <p:spPr>
          <a:xfrm>
            <a:off x="500034" y="620688"/>
            <a:ext cx="8229600" cy="1143000"/>
          </a:xfrm>
        </p:spPr>
        <p:txBody>
          <a:bodyPr/>
          <a:lstStyle/>
          <a:p>
            <a:r>
              <a:rPr lang="es-CO" sz="3000" b="1" dirty="0" smtClean="0">
                <a:latin typeface="Tahoma" pitchFamily="34" charset="0"/>
                <a:cs typeface="Tahoma" pitchFamily="34" charset="0"/>
              </a:rPr>
              <a:t>Mega Proyectos Viales</a:t>
            </a:r>
          </a:p>
        </p:txBody>
      </p:sp>
      <p:sp>
        <p:nvSpPr>
          <p:cNvPr id="75779" name="2 Marcador de contenido"/>
          <p:cNvSpPr>
            <a:spLocks noGrp="1"/>
          </p:cNvSpPr>
          <p:nvPr>
            <p:ph idx="1"/>
          </p:nvPr>
        </p:nvSpPr>
        <p:spPr>
          <a:xfrm>
            <a:off x="395288" y="1773238"/>
            <a:ext cx="8229600" cy="4572000"/>
          </a:xfrm>
        </p:spPr>
        <p:txBody>
          <a:bodyPr/>
          <a:lstStyle/>
          <a:p>
            <a:pPr marL="0" indent="0">
              <a:buFont typeface="Arial" pitchFamily="34" charset="0"/>
              <a:buNone/>
            </a:pPr>
            <a:r>
              <a:rPr lang="es-CO" sz="2000" b="1" dirty="0" smtClean="0">
                <a:latin typeface="Tahoma" pitchFamily="34" charset="0"/>
                <a:cs typeface="Tahoma" pitchFamily="34" charset="0"/>
              </a:rPr>
              <a:t>Autopistas para la prosperidad</a:t>
            </a:r>
          </a:p>
          <a:p>
            <a:pPr marL="0" indent="0" algn="just">
              <a:buFont typeface="Arial" pitchFamily="34" charset="0"/>
              <a:buNone/>
            </a:pPr>
            <a:r>
              <a:rPr lang="es-CO" sz="1800" dirty="0" smtClean="0">
                <a:latin typeface="Tahoma" pitchFamily="34" charset="0"/>
                <a:cs typeface="Tahoma" pitchFamily="34" charset="0"/>
              </a:rPr>
              <a:t>Comprende cuatro corredores (900 kilómetros), entre ellos está autopista Mar 1, que comprende el tramo TUNEL DE OCCIDENTE- CAÑASGORDAS y autopista Mar 2, que comprende el tramo CAÑASGORDA-NECOCLÍ (todos adjudicados)</a:t>
            </a:r>
          </a:p>
          <a:p>
            <a:pPr marL="0" indent="0">
              <a:buFont typeface="Arial" pitchFamily="34" charset="0"/>
              <a:buNone/>
            </a:pPr>
            <a:endParaRPr lang="es-CO" sz="1800" b="1" dirty="0" smtClean="0">
              <a:latin typeface="Tahoma" pitchFamily="34" charset="0"/>
              <a:cs typeface="Tahoma" pitchFamily="34" charset="0"/>
            </a:endParaRPr>
          </a:p>
          <a:p>
            <a:pPr marL="0" indent="0" algn="just">
              <a:spcBef>
                <a:spcPts val="0"/>
              </a:spcBef>
              <a:buFont typeface="Arial" pitchFamily="34" charset="0"/>
              <a:buNone/>
            </a:pPr>
            <a:r>
              <a:rPr lang="es-CO" sz="1800" dirty="0" smtClean="0">
                <a:latin typeface="Tahoma" pitchFamily="34" charset="0"/>
                <a:cs typeface="Tahoma" pitchFamily="34" charset="0"/>
              </a:rPr>
              <a:t>Para el desarrollo y viabilidad del proyecto se aplicará la figura de integración, donde participan diferentes niveles del Estado. </a:t>
            </a:r>
            <a:r>
              <a:rPr lang="es-CO" sz="1800" dirty="0" smtClean="0">
                <a:solidFill>
                  <a:srgbClr val="000000"/>
                </a:solidFill>
                <a:latin typeface="Tahoma" pitchFamily="34" charset="0"/>
                <a:cs typeface="Tahoma" pitchFamily="34" charset="0"/>
              </a:rPr>
              <a:t>El costo inicial de esta importante obra era de 5.6 billones de pesos, sin embargo, los últimos estudios superan en 18 billones de pesos dicho proyecto.</a:t>
            </a:r>
          </a:p>
          <a:p>
            <a:pPr marL="0" indent="0" algn="just">
              <a:buFont typeface="Arial" pitchFamily="34" charset="0"/>
              <a:buNone/>
            </a:pPr>
            <a:endParaRPr lang="es-CO" sz="1800" dirty="0">
              <a:solidFill>
                <a:srgbClr val="000000"/>
              </a:solidFill>
              <a:latin typeface="Tahoma" pitchFamily="34" charset="0"/>
              <a:cs typeface="Tahoma" pitchFamily="34" charset="0"/>
            </a:endParaRPr>
          </a:p>
          <a:p>
            <a:pPr marL="0" indent="0" algn="just">
              <a:spcBef>
                <a:spcPts val="0"/>
              </a:spcBef>
              <a:buFont typeface="Arial" pitchFamily="34" charset="0"/>
              <a:buNone/>
            </a:pPr>
            <a:r>
              <a:rPr lang="es-CO" sz="1800" dirty="0" smtClean="0">
                <a:solidFill>
                  <a:srgbClr val="000000"/>
                </a:solidFill>
                <a:latin typeface="Tahoma" pitchFamily="34" charset="0"/>
                <a:cs typeface="Tahoma" pitchFamily="34" charset="0"/>
              </a:rPr>
              <a:t>Importante mencionar que el proyecto TUNEL DEL TOYO  hace parte de esta gran mega obra.</a:t>
            </a:r>
          </a:p>
          <a:p>
            <a:pPr marL="0" indent="0" algn="just">
              <a:buFont typeface="Arial" pitchFamily="34" charset="0"/>
              <a:buNone/>
            </a:pPr>
            <a:endParaRPr lang="es-CO" sz="1800" dirty="0" smtClean="0">
              <a:solidFill>
                <a:srgbClr val="000000"/>
              </a:solidFill>
              <a:latin typeface="Tahoma" pitchFamily="34" charset="0"/>
              <a:cs typeface="Tahoma" pitchFamily="34" charset="0"/>
            </a:endParaRPr>
          </a:p>
          <a:p>
            <a:pPr marL="0" indent="0" algn="just">
              <a:buFont typeface="Arial" pitchFamily="34" charset="0"/>
              <a:buNone/>
            </a:pPr>
            <a:r>
              <a:rPr lang="es-CO" sz="1800" dirty="0" smtClean="0">
                <a:solidFill>
                  <a:srgbClr val="000000"/>
                </a:solidFill>
                <a:latin typeface="Tahoma" pitchFamily="34" charset="0"/>
                <a:cs typeface="Tahoma" pitchFamily="34" charset="0"/>
              </a:rPr>
              <a:t/>
            </a:r>
            <a:br>
              <a:rPr lang="es-CO" sz="1800" dirty="0" smtClean="0">
                <a:solidFill>
                  <a:srgbClr val="000000"/>
                </a:solidFill>
                <a:latin typeface="Tahoma" pitchFamily="34" charset="0"/>
                <a:cs typeface="Tahoma" pitchFamily="34" charset="0"/>
              </a:rPr>
            </a:br>
            <a:r>
              <a:rPr lang="es-CO" sz="1800" dirty="0" smtClean="0">
                <a:solidFill>
                  <a:srgbClr val="000000"/>
                </a:solidFill>
              </a:rPr>
              <a:t/>
            </a:r>
            <a:br>
              <a:rPr lang="es-CO" sz="1800" dirty="0" smtClean="0">
                <a:solidFill>
                  <a:srgbClr val="000000"/>
                </a:solidFill>
              </a:rPr>
            </a:br>
            <a:endParaRPr lang="es-CO" sz="1800" dirty="0" smtClean="0"/>
          </a:p>
          <a:p>
            <a:pPr marL="0" indent="0">
              <a:buFont typeface="Arial" pitchFamily="34" charset="0"/>
              <a:buNone/>
            </a:pPr>
            <a:r>
              <a:rPr lang="es-CO" sz="1800" dirty="0" smtClean="0">
                <a:latin typeface="Tahoma" pitchFamily="34" charset="0"/>
                <a:cs typeface="Tahoma" pitchFamily="34" charset="0"/>
              </a:rPr>
              <a:t/>
            </a:r>
            <a:br>
              <a:rPr lang="es-CO" sz="1800" dirty="0" smtClean="0">
                <a:latin typeface="Tahoma" pitchFamily="34" charset="0"/>
                <a:cs typeface="Tahoma" pitchFamily="34" charset="0"/>
              </a:rPr>
            </a:br>
            <a:r>
              <a:rPr lang="es-CO" sz="1800" dirty="0" smtClean="0"/>
              <a:t/>
            </a:r>
            <a:br>
              <a:rPr lang="es-CO" sz="1800" dirty="0" smtClean="0"/>
            </a:br>
            <a:endParaRPr lang="es-CO" sz="1800" dirty="0" smtClean="0"/>
          </a:p>
        </p:txBody>
      </p:sp>
      <p:pic>
        <p:nvPicPr>
          <p:cNvPr id="6" name="Picture 2" descr="H:\Cámara de comercio de Urabá\Logo Transparente\Logo_CCU_color-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0"/>
            <a:ext cx="1100070" cy="750574"/>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bwMode="auto">
          <a:xfrm>
            <a:off x="-71470" y="642918"/>
            <a:ext cx="3071834" cy="5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ES" sz="16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Por una región sin fronteras</a:t>
            </a: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r>
            <a:b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br>
            <a:r>
              <a:rPr kumimoji="0" lang="es-ES"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t>
            </a:r>
            <a:endPar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Título"/>
          <p:cNvSpPr>
            <a:spLocks noGrp="1"/>
          </p:cNvSpPr>
          <p:nvPr>
            <p:ph type="title"/>
          </p:nvPr>
        </p:nvSpPr>
        <p:spPr/>
        <p:txBody>
          <a:bodyPr/>
          <a:lstStyle/>
          <a:p>
            <a:endParaRPr lang="es-CO" smtClean="0"/>
          </a:p>
        </p:txBody>
      </p:sp>
      <p:sp>
        <p:nvSpPr>
          <p:cNvPr id="2" name="1 Marcador de contenido"/>
          <p:cNvSpPr>
            <a:spLocks noGrp="1"/>
          </p:cNvSpPr>
          <p:nvPr>
            <p:ph idx="1"/>
          </p:nvPr>
        </p:nvSpPr>
        <p:spPr/>
        <p:txBody>
          <a:bodyPr/>
          <a:lstStyle/>
          <a:p>
            <a:endParaRPr lang="es-CO" dirty="0"/>
          </a:p>
        </p:txBody>
      </p:sp>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51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51866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Título"/>
          <p:cNvSpPr>
            <a:spLocks noGrp="1"/>
          </p:cNvSpPr>
          <p:nvPr>
            <p:ph type="title"/>
          </p:nvPr>
        </p:nvSpPr>
        <p:spPr>
          <a:xfrm>
            <a:off x="457200" y="764704"/>
            <a:ext cx="8229600" cy="1143000"/>
          </a:xfrm>
        </p:spPr>
        <p:txBody>
          <a:bodyPr/>
          <a:lstStyle/>
          <a:p>
            <a:r>
              <a:rPr lang="es-CO" sz="3000" b="1" dirty="0" smtClean="0">
                <a:latin typeface="Tahoma" pitchFamily="34" charset="0"/>
                <a:cs typeface="Tahoma" pitchFamily="34" charset="0"/>
              </a:rPr>
              <a:t>Mega Proyectos Viales</a:t>
            </a:r>
          </a:p>
        </p:txBody>
      </p:sp>
      <p:sp>
        <p:nvSpPr>
          <p:cNvPr id="3" name="2 Marcador de contenido"/>
          <p:cNvSpPr>
            <a:spLocks noGrp="1"/>
          </p:cNvSpPr>
          <p:nvPr>
            <p:ph idx="1"/>
          </p:nvPr>
        </p:nvSpPr>
        <p:spPr>
          <a:xfrm>
            <a:off x="457200" y="1916832"/>
            <a:ext cx="8229600" cy="4525962"/>
          </a:xfrm>
        </p:spPr>
        <p:txBody>
          <a:bodyPr/>
          <a:lstStyle/>
          <a:p>
            <a:pPr marL="0" indent="0" algn="just">
              <a:buFont typeface="Arial" pitchFamily="34" charset="0"/>
              <a:buNone/>
              <a:defRPr/>
            </a:pPr>
            <a:r>
              <a:rPr lang="es-CO" sz="2000" b="1" dirty="0" smtClean="0">
                <a:latin typeface="Tahoma" pitchFamily="34" charset="0"/>
                <a:ea typeface="Tahoma" pitchFamily="34" charset="0"/>
                <a:cs typeface="Tahoma" pitchFamily="34" charset="0"/>
              </a:rPr>
              <a:t>Transversal de las Américas </a:t>
            </a:r>
          </a:p>
          <a:p>
            <a:pPr marL="0" indent="0" algn="just">
              <a:buFont typeface="Arial" pitchFamily="34" charset="0"/>
              <a:buNone/>
              <a:defRPr/>
            </a:pPr>
            <a:endParaRPr lang="es-CO" sz="2000" dirty="0" smtClean="0">
              <a:latin typeface="Tahoma" pitchFamily="34" charset="0"/>
              <a:ea typeface="Tahoma" pitchFamily="34" charset="0"/>
              <a:cs typeface="Tahoma" pitchFamily="34" charset="0"/>
            </a:endParaRPr>
          </a:p>
          <a:p>
            <a:pPr marL="0" indent="0" algn="just">
              <a:buFont typeface="Arial" pitchFamily="34" charset="0"/>
              <a:buNone/>
              <a:defRPr/>
            </a:pPr>
            <a:r>
              <a:rPr lang="es-CO" sz="2000" dirty="0" smtClean="0">
                <a:latin typeface="Tahoma" pitchFamily="34" charset="0"/>
                <a:ea typeface="Tahoma" pitchFamily="34" charset="0"/>
                <a:cs typeface="Tahoma" pitchFamily="34" charset="0"/>
              </a:rPr>
              <a:t>Construcción de la segunda calzada Turbo-</a:t>
            </a:r>
            <a:r>
              <a:rPr lang="es-CO" sz="2000" dirty="0" err="1" smtClean="0">
                <a:latin typeface="Tahoma" pitchFamily="34" charset="0"/>
                <a:ea typeface="Tahoma" pitchFamily="34" charset="0"/>
                <a:cs typeface="Tahoma" pitchFamily="34" charset="0"/>
              </a:rPr>
              <a:t>Chigorodó</a:t>
            </a:r>
            <a:r>
              <a:rPr lang="es-CO" sz="2000" dirty="0" smtClean="0">
                <a:latin typeface="Tahoma" pitchFamily="34" charset="0"/>
                <a:ea typeface="Tahoma" pitchFamily="34" charset="0"/>
                <a:cs typeface="Tahoma" pitchFamily="34" charset="0"/>
              </a:rPr>
              <a:t>, mejoramiento y/o rehabilitación de la vía Turbo-Necoclí-Arboletes–Montería, entre otras.</a:t>
            </a:r>
          </a:p>
          <a:p>
            <a:pPr marL="0" indent="0" algn="just">
              <a:buFont typeface="Arial" pitchFamily="34" charset="0"/>
              <a:buNone/>
              <a:defRPr/>
            </a:pPr>
            <a:endParaRPr lang="es-CO" sz="2000" dirty="0" smtClean="0">
              <a:latin typeface="Tahoma" pitchFamily="34" charset="0"/>
              <a:ea typeface="Tahoma" pitchFamily="34" charset="0"/>
              <a:cs typeface="Tahoma" pitchFamily="34" charset="0"/>
            </a:endParaRPr>
          </a:p>
          <a:p>
            <a:pPr marL="0" indent="0" algn="just">
              <a:buFont typeface="Arial" pitchFamily="34" charset="0"/>
              <a:buNone/>
              <a:defRPr/>
            </a:pPr>
            <a:r>
              <a:rPr lang="es-CO" sz="2000" dirty="0" smtClean="0">
                <a:latin typeface="Tahoma" pitchFamily="34" charset="0"/>
                <a:ea typeface="Tahoma" pitchFamily="34" charset="0"/>
                <a:cs typeface="Tahoma" pitchFamily="34" charset="0"/>
              </a:rPr>
              <a:t>El Gobierno Nacional adjudicó la Transversal de las Américas, al consorcio Vías de las Américas, por valor de 1.6 billones de pesos, el día 06 de agosto de 2010.</a:t>
            </a:r>
          </a:p>
          <a:p>
            <a:pPr marL="0" indent="0" algn="just">
              <a:buNone/>
              <a:defRPr/>
            </a:pPr>
            <a:endParaRPr lang="es-CO" sz="1200" dirty="0">
              <a:latin typeface="Tahoma" pitchFamily="34" charset="0"/>
              <a:ea typeface="Tahoma" pitchFamily="34" charset="0"/>
              <a:cs typeface="Tahoma" pitchFamily="34" charset="0"/>
            </a:endParaRPr>
          </a:p>
          <a:p>
            <a:pPr marL="0" indent="0" algn="just">
              <a:buNone/>
              <a:defRPr/>
            </a:pPr>
            <a:r>
              <a:rPr lang="es-CO" sz="2000" dirty="0" smtClean="0">
                <a:latin typeface="Tahoma" pitchFamily="34" charset="0"/>
                <a:ea typeface="Tahoma" pitchFamily="34" charset="0"/>
                <a:cs typeface="Tahoma" pitchFamily="34" charset="0"/>
              </a:rPr>
              <a:t>Se ha avanzado en la rehabilitación de la vía Necoclí-Arboletes y en la pavimentación del tramo Turbo-Necoclí que estaba pendiente. En la doble calzada Turbo-Chigorodó se está trabajando actualmente.</a:t>
            </a:r>
            <a:endParaRPr lang="es-CO" sz="2000" dirty="0">
              <a:latin typeface="Tahoma" pitchFamily="34" charset="0"/>
              <a:ea typeface="Tahoma" pitchFamily="34" charset="0"/>
              <a:cs typeface="Tahoma" pitchFamily="34" charset="0"/>
            </a:endParaRPr>
          </a:p>
        </p:txBody>
      </p:sp>
      <p:pic>
        <p:nvPicPr>
          <p:cNvPr id="6" name="Picture 2" descr="H:\Cámara de comercio de Urabá\Logo Transparente\Logo_CCU_color-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0"/>
            <a:ext cx="1172078" cy="750574"/>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bwMode="auto">
          <a:xfrm>
            <a:off x="-71470" y="642918"/>
            <a:ext cx="3071834" cy="5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ES" sz="16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Por una región sin fronteras</a:t>
            </a: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r>
            <a:b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br>
            <a:r>
              <a:rPr kumimoji="0" lang="es-ES"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t>
            </a:r>
            <a:endPar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6444208" y="6453336"/>
            <a:ext cx="309634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i="1" dirty="0" smtClean="0">
                <a:solidFill>
                  <a:srgbClr val="FF0000"/>
                </a:solidFill>
              </a:rPr>
              <a:t>Fuente: Pio S.A.S</a:t>
            </a:r>
            <a:endParaRPr lang="es-CO" sz="1200" b="1" i="1" dirty="0">
              <a:solidFill>
                <a:srgbClr val="FF0000"/>
              </a:solidFill>
            </a:endParaRPr>
          </a:p>
        </p:txBody>
      </p:sp>
      <p:sp>
        <p:nvSpPr>
          <p:cNvPr id="3" name="2 Subtítulo"/>
          <p:cNvSpPr>
            <a:spLocks noGrp="1"/>
          </p:cNvSpPr>
          <p:nvPr>
            <p:ph type="subTitle" idx="1"/>
          </p:nvPr>
        </p:nvSpPr>
        <p:spPr>
          <a:xfrm>
            <a:off x="873923" y="476672"/>
            <a:ext cx="7128792" cy="1126976"/>
          </a:xfrm>
        </p:spPr>
        <p:txBody>
          <a:bodyPr>
            <a:normAutofit/>
          </a:bodyPr>
          <a:lstStyle/>
          <a:p>
            <a:r>
              <a:rPr lang="es-CO" sz="3000" b="1" dirty="0" smtClean="0">
                <a:solidFill>
                  <a:schemeClr val="tx1"/>
                </a:solidFill>
                <a:latin typeface="Arial" pitchFamily="34" charset="0"/>
                <a:cs typeface="Arial" pitchFamily="34" charset="0"/>
              </a:rPr>
              <a:t>Proyecto-Puerto Antioquia</a:t>
            </a: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1268760"/>
            <a:ext cx="9089009" cy="5112568"/>
          </a:xfrm>
          <a:prstGeom prst="rect">
            <a:avLst/>
          </a:prstGeom>
        </p:spPr>
      </p:pic>
    </p:spTree>
    <p:extLst>
      <p:ext uri="{BB962C8B-B14F-4D97-AF65-F5344CB8AC3E}">
        <p14:creationId xmlns:p14="http://schemas.microsoft.com/office/powerpoint/2010/main" val="7821992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6444208" y="6453336"/>
            <a:ext cx="309634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i="1" dirty="0" smtClean="0">
                <a:solidFill>
                  <a:srgbClr val="FF0000"/>
                </a:solidFill>
              </a:rPr>
              <a:t>Fuente: </a:t>
            </a:r>
            <a:r>
              <a:rPr lang="es-CO" sz="1200" b="1" i="1" dirty="0">
                <a:solidFill>
                  <a:srgbClr val="FF0000"/>
                </a:solidFill>
              </a:rPr>
              <a:t>http://</a:t>
            </a:r>
            <a:r>
              <a:rPr lang="es-CO" sz="1200" b="1" i="1" dirty="0" smtClean="0">
                <a:solidFill>
                  <a:srgbClr val="FF0000"/>
                </a:solidFill>
              </a:rPr>
              <a:t>puertopisisi.com</a:t>
            </a:r>
            <a:endParaRPr lang="es-CO" sz="1200" b="1" i="1" dirty="0">
              <a:solidFill>
                <a:srgbClr val="FF0000"/>
              </a:solidFill>
            </a:endParaRPr>
          </a:p>
        </p:txBody>
      </p:sp>
      <p:sp>
        <p:nvSpPr>
          <p:cNvPr id="3" name="2 Subtítulo"/>
          <p:cNvSpPr>
            <a:spLocks noGrp="1"/>
          </p:cNvSpPr>
          <p:nvPr>
            <p:ph type="subTitle" idx="1"/>
          </p:nvPr>
        </p:nvSpPr>
        <p:spPr>
          <a:xfrm>
            <a:off x="873923" y="476672"/>
            <a:ext cx="7128792" cy="1126976"/>
          </a:xfrm>
        </p:spPr>
        <p:txBody>
          <a:bodyPr>
            <a:normAutofit/>
          </a:bodyPr>
          <a:lstStyle/>
          <a:p>
            <a:r>
              <a:rPr lang="es-CO" sz="3000" b="1" dirty="0" smtClean="0">
                <a:solidFill>
                  <a:schemeClr val="tx1"/>
                </a:solidFill>
                <a:latin typeface="Arial" pitchFamily="34" charset="0"/>
                <a:cs typeface="Arial" pitchFamily="34" charset="0"/>
              </a:rPr>
              <a:t>Proyecto-Puerto PISISI</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96" y="1268760"/>
            <a:ext cx="9108604" cy="5189120"/>
          </a:xfrm>
          <a:prstGeom prst="rect">
            <a:avLst/>
          </a:prstGeom>
        </p:spPr>
      </p:pic>
    </p:spTree>
    <p:extLst>
      <p:ext uri="{BB962C8B-B14F-4D97-AF65-F5344CB8AC3E}">
        <p14:creationId xmlns:p14="http://schemas.microsoft.com/office/powerpoint/2010/main" val="11540127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6156176" y="6453336"/>
            <a:ext cx="309634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i="1" dirty="0" smtClean="0">
                <a:solidFill>
                  <a:srgbClr val="FF0000"/>
                </a:solidFill>
              </a:rPr>
              <a:t>Fuente: </a:t>
            </a:r>
            <a:r>
              <a:rPr lang="es-CO" sz="1200" b="1" i="1" dirty="0">
                <a:solidFill>
                  <a:srgbClr val="FF0000"/>
                </a:solidFill>
              </a:rPr>
              <a:t>http://</a:t>
            </a:r>
            <a:r>
              <a:rPr lang="es-CO" sz="1200" b="1" i="1" dirty="0" smtClean="0">
                <a:solidFill>
                  <a:srgbClr val="FF0000"/>
                </a:solidFill>
              </a:rPr>
              <a:t>www.conconcreto.com</a:t>
            </a:r>
            <a:endParaRPr lang="es-CO" sz="1200" b="1" i="1" dirty="0">
              <a:solidFill>
                <a:srgbClr val="FF0000"/>
              </a:solidFill>
            </a:endParaRPr>
          </a:p>
        </p:txBody>
      </p:sp>
      <p:sp>
        <p:nvSpPr>
          <p:cNvPr id="3" name="2 Subtítulo"/>
          <p:cNvSpPr>
            <a:spLocks noGrp="1"/>
          </p:cNvSpPr>
          <p:nvPr>
            <p:ph type="subTitle" idx="1"/>
          </p:nvPr>
        </p:nvSpPr>
        <p:spPr>
          <a:xfrm>
            <a:off x="873923" y="476672"/>
            <a:ext cx="7128792" cy="1126976"/>
          </a:xfrm>
        </p:spPr>
        <p:txBody>
          <a:bodyPr>
            <a:normAutofit/>
          </a:bodyPr>
          <a:lstStyle/>
          <a:p>
            <a:r>
              <a:rPr lang="es-CO" sz="3000" b="1" dirty="0" smtClean="0">
                <a:solidFill>
                  <a:schemeClr val="tx1"/>
                </a:solidFill>
                <a:latin typeface="Arial" pitchFamily="34" charset="0"/>
                <a:cs typeface="Arial" pitchFamily="34" charset="0"/>
              </a:rPr>
              <a:t>Proyecto-Puerto Internacional Darién</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1268760"/>
            <a:ext cx="9144000" cy="5112568"/>
          </a:xfrm>
          <a:prstGeom prst="rect">
            <a:avLst/>
          </a:prstGeom>
        </p:spPr>
      </p:pic>
    </p:spTree>
    <p:extLst>
      <p:ext uri="{BB962C8B-B14F-4D97-AF65-F5344CB8AC3E}">
        <p14:creationId xmlns:p14="http://schemas.microsoft.com/office/powerpoint/2010/main" val="22510223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214438"/>
            <a:ext cx="8229600" cy="4525962"/>
          </a:xfrm>
        </p:spPr>
        <p:txBody>
          <a:bodyPr rtlCol="0">
            <a:normAutofit/>
          </a:bodyPr>
          <a:lstStyle/>
          <a:p>
            <a:pPr eaLnBrk="1" fontAlgn="auto" hangingPunct="1">
              <a:spcAft>
                <a:spcPts val="0"/>
              </a:spcAft>
              <a:defRPr/>
            </a:pPr>
            <a:endParaRPr lang="es-CO" b="1" dirty="0" smtClean="0">
              <a:solidFill>
                <a:schemeClr val="accent3"/>
              </a:solidFill>
              <a:latin typeface="Tahoma" pitchFamily="34" charset="0"/>
              <a:cs typeface="Tahoma" pitchFamily="34" charset="0"/>
            </a:endParaRPr>
          </a:p>
          <a:p>
            <a:pPr algn="ctr" eaLnBrk="1" fontAlgn="auto" hangingPunct="1">
              <a:spcAft>
                <a:spcPts val="0"/>
              </a:spcAft>
              <a:buFont typeface="Arial" pitchFamily="34" charset="0"/>
              <a:buNone/>
              <a:defRPr/>
            </a:pPr>
            <a:endParaRPr lang="es-CO" dirty="0"/>
          </a:p>
        </p:txBody>
      </p:sp>
      <p:sp>
        <p:nvSpPr>
          <p:cNvPr id="81923" name="4 CuadroTexto"/>
          <p:cNvSpPr txBox="1">
            <a:spLocks noChangeArrowheads="1"/>
          </p:cNvSpPr>
          <p:nvPr/>
        </p:nvSpPr>
        <p:spPr bwMode="auto">
          <a:xfrm>
            <a:off x="269989" y="1023351"/>
            <a:ext cx="8643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80000"/>
              </a:lnSpc>
              <a:spcBef>
                <a:spcPct val="20000"/>
              </a:spcBef>
            </a:pPr>
            <a:r>
              <a:rPr lang="es-CO" sz="3000" b="1" dirty="0">
                <a:latin typeface="Tahoma" pitchFamily="34" charset="0"/>
                <a:cs typeface="Tahoma" pitchFamily="34" charset="0"/>
              </a:rPr>
              <a:t>Macroproyectos de </a:t>
            </a:r>
            <a:r>
              <a:rPr lang="es-CO" sz="3000" b="1" dirty="0" smtClean="0">
                <a:latin typeface="Tahoma" pitchFamily="34" charset="0"/>
                <a:cs typeface="Tahoma" pitchFamily="34" charset="0"/>
              </a:rPr>
              <a:t>inversión </a:t>
            </a:r>
            <a:r>
              <a:rPr lang="es-CO" sz="3000" b="1" dirty="0">
                <a:latin typeface="Tahoma" pitchFamily="34" charset="0"/>
                <a:cs typeface="Tahoma" pitchFamily="34" charset="0"/>
              </a:rPr>
              <a:t>Zona Franca</a:t>
            </a:r>
          </a:p>
        </p:txBody>
      </p:sp>
      <p:sp>
        <p:nvSpPr>
          <p:cNvPr id="81924" name="5 CuadroTexto"/>
          <p:cNvSpPr txBox="1">
            <a:spLocks noChangeArrowheads="1"/>
          </p:cNvSpPr>
          <p:nvPr/>
        </p:nvSpPr>
        <p:spPr bwMode="auto">
          <a:xfrm>
            <a:off x="211138" y="2060575"/>
            <a:ext cx="485775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algn="just" eaLnBrk="1" hangingPunct="1">
              <a:spcBef>
                <a:spcPts val="300"/>
              </a:spcBef>
              <a:buSzPct val="75000"/>
            </a:pPr>
            <a:r>
              <a:rPr lang="es-MX">
                <a:solidFill>
                  <a:srgbClr val="000000"/>
                </a:solidFill>
                <a:latin typeface="Tahoma" pitchFamily="34" charset="0"/>
                <a:cs typeface="Tahoma" pitchFamily="34" charset="0"/>
              </a:rPr>
              <a:t>La Declaración de la Zona Franca de Urab</a:t>
            </a:r>
            <a:r>
              <a:rPr lang="en-US">
                <a:solidFill>
                  <a:srgbClr val="000000"/>
                </a:solidFill>
                <a:latin typeface="Tahoma" pitchFamily="34" charset="0"/>
                <a:cs typeface="Tahoma" pitchFamily="34" charset="0"/>
              </a:rPr>
              <a:t>á,</a:t>
            </a:r>
            <a:r>
              <a:rPr lang="es-MX">
                <a:solidFill>
                  <a:srgbClr val="000000"/>
                </a:solidFill>
                <a:latin typeface="Tahoma" pitchFamily="34" charset="0"/>
                <a:cs typeface="Tahoma" pitchFamily="34" charset="0"/>
              </a:rPr>
              <a:t> se dio mediante la Resolución DIAN No. 05423 del 20 de Junio de 2008. </a:t>
            </a:r>
          </a:p>
          <a:p>
            <a:pPr marL="0" lvl="1" algn="just" eaLnBrk="1" hangingPunct="1">
              <a:spcBef>
                <a:spcPts val="300"/>
              </a:spcBef>
              <a:buSzPct val="75000"/>
            </a:pPr>
            <a:endParaRPr lang="es-MX">
              <a:solidFill>
                <a:srgbClr val="000000"/>
              </a:solidFill>
              <a:latin typeface="Tahoma" pitchFamily="34" charset="0"/>
              <a:cs typeface="Tahoma" pitchFamily="34" charset="0"/>
            </a:endParaRPr>
          </a:p>
          <a:p>
            <a:pPr marL="0" lvl="1" algn="just" eaLnBrk="1" hangingPunct="1">
              <a:spcBef>
                <a:spcPts val="300"/>
              </a:spcBef>
              <a:buSzPct val="75000"/>
            </a:pPr>
            <a:r>
              <a:rPr lang="es-ES">
                <a:solidFill>
                  <a:srgbClr val="000000"/>
                </a:solidFill>
                <a:latin typeface="Tahoma" pitchFamily="34" charset="0"/>
                <a:cs typeface="Tahoma" pitchFamily="34" charset="0"/>
              </a:rPr>
              <a:t>La vecindad al Canal de Panamá y a la Zona Libre de Colón convierte la Zona Franca de Urabá en una plataforma de negocios complementarios.</a:t>
            </a:r>
            <a:endParaRPr lang="es-CO">
              <a:solidFill>
                <a:srgbClr val="000000"/>
              </a:solidFill>
              <a:latin typeface="Calibri" pitchFamily="34" charset="0"/>
            </a:endParaRPr>
          </a:p>
          <a:p>
            <a:pPr algn="just" eaLnBrk="1" hangingPunct="1">
              <a:spcBef>
                <a:spcPts val="300"/>
              </a:spcBef>
              <a:buSzPct val="75000"/>
            </a:pPr>
            <a:endParaRPr lang="es-CO">
              <a:solidFill>
                <a:srgbClr val="000000"/>
              </a:solidFill>
              <a:latin typeface="Calibri" pitchFamily="34" charset="0"/>
              <a:cs typeface="Tahoma" pitchFamily="34" charset="0"/>
            </a:endParaRPr>
          </a:p>
          <a:p>
            <a:pPr algn="just" eaLnBrk="1" hangingPunct="1">
              <a:spcBef>
                <a:spcPts val="300"/>
              </a:spcBef>
              <a:buSzPct val="75000"/>
            </a:pPr>
            <a:r>
              <a:rPr lang="es-MX">
                <a:solidFill>
                  <a:srgbClr val="000000"/>
                </a:solidFill>
                <a:latin typeface="Tahoma" pitchFamily="34" charset="0"/>
                <a:cs typeface="Tahoma" pitchFamily="34" charset="0"/>
              </a:rPr>
              <a:t>Objetivos:</a:t>
            </a:r>
            <a:r>
              <a:rPr lang="es-CO"/>
              <a:t> Desarrollar el comercio exterior en todas sus formas, diversificar la oferta exportadora de la región, impulsar procesos industriales altamente productivos, hacer de la competitividad un reto permanente, buscar economías de escala y servir de enlace entre los diferentes agentes del mercado.</a:t>
            </a:r>
          </a:p>
          <a:p>
            <a:pPr algn="just" eaLnBrk="1" hangingPunct="1">
              <a:spcBef>
                <a:spcPts val="300"/>
              </a:spcBef>
              <a:buSzPct val="75000"/>
            </a:pPr>
            <a:endParaRPr lang="es-MX" sz="2000">
              <a:solidFill>
                <a:srgbClr val="000000"/>
              </a:solidFill>
              <a:latin typeface="Tahoma" pitchFamily="34" charset="0"/>
              <a:cs typeface="Tahoma" pitchFamily="34" charset="0"/>
            </a:endParaRPr>
          </a:p>
        </p:txBody>
      </p:sp>
      <p:pic>
        <p:nvPicPr>
          <p:cNvPr id="8" name="Picture 2" descr="H:\Cámara de comercio de Urabá\Logo Transparente\Logo_CCU_color-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416" y="0"/>
            <a:ext cx="1028062" cy="750574"/>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txBox="1">
            <a:spLocks/>
          </p:cNvSpPr>
          <p:nvPr/>
        </p:nvSpPr>
        <p:spPr bwMode="auto">
          <a:xfrm>
            <a:off x="-71470" y="642918"/>
            <a:ext cx="3071834" cy="5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ES" sz="16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Por una región sin fronteras</a:t>
            </a: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r>
            <a:b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br>
            <a:r>
              <a:rPr kumimoji="0" lang="es-ES"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t>
            </a:r>
            <a:endPar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p:txBody>
      </p:sp>
      <p:pic>
        <p:nvPicPr>
          <p:cNvPr id="10" name="9 Imagen"/>
          <p:cNvPicPr/>
          <p:nvPr/>
        </p:nvPicPr>
        <p:blipFill rotWithShape="1">
          <a:blip r:embed="rId3"/>
          <a:srcRect t="27492" r="1992" b="9064"/>
          <a:stretch/>
        </p:blipFill>
        <p:spPr bwMode="auto">
          <a:xfrm>
            <a:off x="5068888" y="2428874"/>
            <a:ext cx="4039616" cy="2728318"/>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rtlCol="0">
            <a:normAutofit/>
          </a:bodyPr>
          <a:lstStyle/>
          <a:p>
            <a:pPr eaLnBrk="1" fontAlgn="auto" hangingPunct="1">
              <a:spcAft>
                <a:spcPts val="0"/>
              </a:spcAft>
              <a:defRPr/>
            </a:pPr>
            <a:endParaRPr lang="es-CO" b="1" dirty="0" smtClean="0">
              <a:solidFill>
                <a:schemeClr val="accent3"/>
              </a:solidFill>
              <a:latin typeface="Tahoma" pitchFamily="34" charset="0"/>
              <a:cs typeface="Tahoma" pitchFamily="34" charset="0"/>
            </a:endParaRPr>
          </a:p>
          <a:p>
            <a:pPr algn="ctr" eaLnBrk="1" fontAlgn="auto" hangingPunct="1">
              <a:spcAft>
                <a:spcPts val="0"/>
              </a:spcAft>
              <a:buFont typeface="Arial" pitchFamily="34" charset="0"/>
              <a:buNone/>
              <a:defRPr/>
            </a:pPr>
            <a:endParaRPr lang="es-CO" dirty="0"/>
          </a:p>
        </p:txBody>
      </p:sp>
      <p:graphicFrame>
        <p:nvGraphicFramePr>
          <p:cNvPr id="82947" name="3 Marcador de contenido"/>
          <p:cNvGraphicFramePr>
            <a:graphicFrameLocks/>
          </p:cNvGraphicFramePr>
          <p:nvPr/>
        </p:nvGraphicFramePr>
        <p:xfrm>
          <a:off x="1071563" y="2349500"/>
          <a:ext cx="7072312" cy="3857625"/>
        </p:xfrm>
        <a:graphic>
          <a:graphicData uri="http://schemas.openxmlformats.org/presentationml/2006/ole">
            <mc:AlternateContent xmlns:mc="http://schemas.openxmlformats.org/markup-compatibility/2006">
              <mc:Choice xmlns:v="urn:schemas-microsoft-com:vml" Requires="v">
                <p:oleObj spid="_x0000_s84034" r:id="rId3" imgW="7071973" imgH="3859102" progId="Excel.Chart.8">
                  <p:embed/>
                </p:oleObj>
              </mc:Choice>
              <mc:Fallback>
                <p:oleObj r:id="rId3" imgW="7071973" imgH="3859102"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2349500"/>
                        <a:ext cx="7072312" cy="3857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948" name="9 Rectángulo"/>
          <p:cNvSpPr>
            <a:spLocks noChangeArrowheads="1"/>
          </p:cNvSpPr>
          <p:nvPr/>
        </p:nvSpPr>
        <p:spPr bwMode="auto">
          <a:xfrm>
            <a:off x="214313" y="6357938"/>
            <a:ext cx="8429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CO" sz="1600">
                <a:solidFill>
                  <a:srgbClr val="000000"/>
                </a:solidFill>
                <a:latin typeface="Tahoma" pitchFamily="34" charset="0"/>
                <a:cs typeface="Tahoma" pitchFamily="34" charset="0"/>
              </a:rPr>
              <a:t>Fuente: Araújo Ibarra</a:t>
            </a:r>
          </a:p>
        </p:txBody>
      </p:sp>
      <p:sp>
        <p:nvSpPr>
          <p:cNvPr id="82949" name="4 CuadroTexto"/>
          <p:cNvSpPr txBox="1">
            <a:spLocks noChangeArrowheads="1"/>
          </p:cNvSpPr>
          <p:nvPr/>
        </p:nvSpPr>
        <p:spPr bwMode="auto">
          <a:xfrm>
            <a:off x="285750" y="1000108"/>
            <a:ext cx="86439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80000"/>
              </a:lnSpc>
              <a:spcBef>
                <a:spcPct val="20000"/>
              </a:spcBef>
            </a:pPr>
            <a:r>
              <a:rPr lang="es-CO" sz="3000" b="1" dirty="0">
                <a:latin typeface="Tahoma" pitchFamily="34" charset="0"/>
                <a:cs typeface="Tahoma" pitchFamily="34" charset="0"/>
              </a:rPr>
              <a:t>Trayecto más corto para llegar al Atlántico desde el centro y el interior del país</a:t>
            </a:r>
          </a:p>
        </p:txBody>
      </p:sp>
      <p:pic>
        <p:nvPicPr>
          <p:cNvPr id="8" name="Picture 2" descr="H:\Cámara de comercio de Urabá\Logo Transparente\Logo_CCU_color-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348" y="0"/>
            <a:ext cx="1357322" cy="750574"/>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txBox="1">
            <a:spLocks/>
          </p:cNvSpPr>
          <p:nvPr/>
        </p:nvSpPr>
        <p:spPr bwMode="auto">
          <a:xfrm>
            <a:off x="-71470" y="642918"/>
            <a:ext cx="3071834" cy="5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ES" sz="16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Por una región sin fronteras</a:t>
            </a: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r>
            <a:b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br>
            <a:r>
              <a:rPr kumimoji="0" lang="es-ES"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t>
            </a:r>
            <a:endPar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42461233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2 Marcador de contenido"/>
          <p:cNvSpPr>
            <a:spLocks noGrp="1"/>
          </p:cNvSpPr>
          <p:nvPr>
            <p:ph idx="1"/>
          </p:nvPr>
        </p:nvSpPr>
        <p:spPr>
          <a:xfrm>
            <a:off x="285750" y="2214563"/>
            <a:ext cx="4857750" cy="3857625"/>
          </a:xfrm>
        </p:spPr>
        <p:txBody>
          <a:bodyPr/>
          <a:lstStyle/>
          <a:p>
            <a:pPr algn="just" eaLnBrk="1" hangingPunct="1">
              <a:spcBef>
                <a:spcPts val="300"/>
              </a:spcBef>
              <a:buSzPct val="75000"/>
              <a:buFont typeface="Arial" pitchFamily="34" charset="0"/>
              <a:buBlip>
                <a:blip r:embed="rId2"/>
              </a:buBlip>
            </a:pPr>
            <a:r>
              <a:rPr lang="es-CO" sz="1700" dirty="0" smtClean="0">
                <a:latin typeface="Tahoma" pitchFamily="34" charset="0"/>
                <a:cs typeface="Tahoma" pitchFamily="34" charset="0"/>
              </a:rPr>
              <a:t>Infraestructura aérea suficiente para movilidad de pasajeros.</a:t>
            </a:r>
          </a:p>
          <a:p>
            <a:pPr algn="just" eaLnBrk="1" hangingPunct="1">
              <a:spcBef>
                <a:spcPct val="0"/>
              </a:spcBef>
              <a:buSzPct val="75000"/>
              <a:buFont typeface="Arial" pitchFamily="34" charset="0"/>
              <a:buBlip>
                <a:blip r:embed="rId2"/>
              </a:buBlip>
            </a:pPr>
            <a:r>
              <a:rPr lang="es-CO" sz="1700" dirty="0" smtClean="0">
                <a:latin typeface="Tahoma" pitchFamily="34" charset="0"/>
                <a:cs typeface="Tahoma" pitchFamily="34" charset="0"/>
              </a:rPr>
              <a:t>E</a:t>
            </a:r>
            <a:r>
              <a:rPr lang="es-ES" sz="1700" dirty="0" smtClean="0">
                <a:latin typeface="Tahoma" pitchFamily="34" charset="0"/>
                <a:cs typeface="Tahoma" pitchFamily="34" charset="0"/>
              </a:rPr>
              <a:t>l aeropuerto Antonio Roldan Betancur (Los Cedros) fue entregado en concesión a la firma Colombo-China </a:t>
            </a:r>
            <a:r>
              <a:rPr lang="es-ES" sz="1700" dirty="0" err="1" smtClean="0">
                <a:latin typeface="Tahoma" pitchFamily="34" charset="0"/>
                <a:cs typeface="Tahoma" pitchFamily="34" charset="0"/>
              </a:rPr>
              <a:t>Airplan</a:t>
            </a:r>
            <a:r>
              <a:rPr lang="es-ES" sz="1700" dirty="0" smtClean="0">
                <a:latin typeface="Tahoma" pitchFamily="34" charset="0"/>
                <a:cs typeface="Tahoma" pitchFamily="34" charset="0"/>
              </a:rPr>
              <a:t>, en los cinco años anteriores se invirtieron $31.500 millones en ampliación de pista, sustitución de pavimento, terminal de carga y otros.	</a:t>
            </a:r>
          </a:p>
          <a:p>
            <a:pPr algn="just" eaLnBrk="1" hangingPunct="1">
              <a:spcBef>
                <a:spcPts val="300"/>
              </a:spcBef>
              <a:buSzPct val="75000"/>
              <a:buFont typeface="Arial" pitchFamily="34" charset="0"/>
              <a:buBlip>
                <a:blip r:embed="rId2"/>
              </a:buBlip>
            </a:pPr>
            <a:r>
              <a:rPr lang="es-ES" sz="1700" dirty="0" smtClean="0">
                <a:latin typeface="Tahoma" pitchFamily="34" charset="0"/>
                <a:cs typeface="Tahoma" pitchFamily="34" charset="0"/>
              </a:rPr>
              <a:t>La pista, de 2.200 </a:t>
            </a:r>
            <a:r>
              <a:rPr lang="es-ES" sz="1700" dirty="0" err="1" smtClean="0">
                <a:latin typeface="Tahoma" pitchFamily="34" charset="0"/>
                <a:cs typeface="Tahoma" pitchFamily="34" charset="0"/>
              </a:rPr>
              <a:t>mts</a:t>
            </a:r>
            <a:r>
              <a:rPr lang="es-ES" sz="1700" dirty="0" smtClean="0">
                <a:latin typeface="Tahoma" pitchFamily="34" charset="0"/>
                <a:cs typeface="Tahoma" pitchFamily="34" charset="0"/>
              </a:rPr>
              <a:t>. de largo, es la segunda en Antioquia después del José María Córdova y mueve 18.000 pasajeros al mes. Se está habilitando para que pueda operar vuelos internacionales.</a:t>
            </a:r>
            <a:endParaRPr lang="es-CO" sz="1700" dirty="0" smtClean="0"/>
          </a:p>
        </p:txBody>
      </p:sp>
      <p:sp>
        <p:nvSpPr>
          <p:cNvPr id="78851" name="4 Rectángulo"/>
          <p:cNvSpPr>
            <a:spLocks noChangeArrowheads="1"/>
          </p:cNvSpPr>
          <p:nvPr/>
        </p:nvSpPr>
        <p:spPr bwMode="auto">
          <a:xfrm>
            <a:off x="214313" y="928670"/>
            <a:ext cx="86439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CO" sz="3000" b="1" dirty="0">
                <a:latin typeface="Tahoma" pitchFamily="34" charset="0"/>
                <a:cs typeface="Tahoma" pitchFamily="34" charset="0"/>
              </a:rPr>
              <a:t>Macroproyectos de inversión. Infraestructura aérea</a:t>
            </a:r>
          </a:p>
        </p:txBody>
      </p:sp>
      <p:sp>
        <p:nvSpPr>
          <p:cNvPr id="78852" name="Rectangle 9"/>
          <p:cNvSpPr>
            <a:spLocks noChangeArrowheads="1"/>
          </p:cNvSpPr>
          <p:nvPr/>
        </p:nvSpPr>
        <p:spPr bwMode="auto">
          <a:xfrm>
            <a:off x="5214938" y="2492375"/>
            <a:ext cx="3786187" cy="3357563"/>
          </a:xfrm>
          <a:prstGeom prst="rect">
            <a:avLst/>
          </a:prstGeom>
          <a:solidFill>
            <a:srgbClr val="CC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s-ES">
              <a:solidFill>
                <a:srgbClr val="009900"/>
              </a:solidFill>
            </a:endParaRPr>
          </a:p>
        </p:txBody>
      </p:sp>
      <p:pic>
        <p:nvPicPr>
          <p:cNvPr id="78853" name="Picture 5" descr="Foto Avió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3068638"/>
            <a:ext cx="296227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Cámara de comercio de Urabá\Logo Transparente\Logo_CCU_color-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0"/>
            <a:ext cx="1100070" cy="750574"/>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txBox="1">
            <a:spLocks/>
          </p:cNvSpPr>
          <p:nvPr/>
        </p:nvSpPr>
        <p:spPr bwMode="auto">
          <a:xfrm>
            <a:off x="-71470" y="642918"/>
            <a:ext cx="3071834" cy="5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ES" sz="16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Por una región sin fronteras</a:t>
            </a: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r>
            <a:b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br>
            <a:r>
              <a:rPr kumimoji="0" lang="es-ES"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t>
            </a:r>
            <a:endPar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ctrTitle"/>
          </p:nvPr>
        </p:nvSpPr>
        <p:spPr>
          <a:xfrm>
            <a:off x="611188" y="1128713"/>
            <a:ext cx="7772400" cy="857250"/>
          </a:xfrm>
        </p:spPr>
        <p:txBody>
          <a:bodyPr/>
          <a:lstStyle/>
          <a:p>
            <a:pPr eaLnBrk="1" hangingPunct="1">
              <a:defRPr/>
            </a:pPr>
            <a:r>
              <a:rPr lang="es-CO" sz="3400" b="1" dirty="0" smtClean="0">
                <a:latin typeface="Tahoma" pitchFamily="34" charset="0"/>
                <a:cs typeface="Tahoma" pitchFamily="34" charset="0"/>
              </a:rPr>
              <a:t>Ubicación estratégica</a:t>
            </a:r>
          </a:p>
        </p:txBody>
      </p:sp>
      <p:sp>
        <p:nvSpPr>
          <p:cNvPr id="3" name="2 Subtítulo"/>
          <p:cNvSpPr>
            <a:spLocks noGrp="1"/>
          </p:cNvSpPr>
          <p:nvPr>
            <p:ph type="subTitle" idx="1"/>
          </p:nvPr>
        </p:nvSpPr>
        <p:spPr>
          <a:xfrm>
            <a:off x="395288" y="2133600"/>
            <a:ext cx="4857750" cy="3714750"/>
          </a:xfrm>
        </p:spPr>
        <p:txBody>
          <a:bodyPr rtlCol="0">
            <a:noAutofit/>
          </a:bodyPr>
          <a:lstStyle/>
          <a:p>
            <a:pPr marL="273050" indent="-273050" algn="just" eaLnBrk="1" fontAlgn="auto" hangingPunct="1">
              <a:spcAft>
                <a:spcPts val="0"/>
              </a:spcAft>
              <a:buClr>
                <a:schemeClr val="accent2">
                  <a:lumMod val="60000"/>
                  <a:lumOff val="40000"/>
                </a:schemeClr>
              </a:buClr>
              <a:buSzPct val="75000"/>
              <a:buFont typeface="Arial" pitchFamily="34" charset="0"/>
              <a:buBlip>
                <a:blip r:embed="rId3"/>
              </a:buBlip>
              <a:defRPr/>
            </a:pPr>
            <a:r>
              <a:rPr lang="es-CO" sz="2200" dirty="0" smtClean="0">
                <a:solidFill>
                  <a:schemeClr val="tx1"/>
                </a:solidFill>
                <a:latin typeface="Tahoma" pitchFamily="34" charset="0"/>
                <a:cs typeface="Tahoma" pitchFamily="34" charset="0"/>
              </a:rPr>
              <a:t>La subregión del Urabá antioqueño es una de las nueve en las que se divide Antioquia. </a:t>
            </a:r>
            <a:r>
              <a:rPr lang="es-CO" sz="2200" b="1" dirty="0" smtClean="0">
                <a:solidFill>
                  <a:schemeClr val="tx1"/>
                </a:solidFill>
                <a:latin typeface="Tahoma" pitchFamily="34" charset="0"/>
                <a:cs typeface="Tahoma" pitchFamily="34" charset="0"/>
              </a:rPr>
              <a:t>Ocupa una extensión de 11.664 km</a:t>
            </a:r>
            <a:r>
              <a:rPr lang="es-CO" sz="2200" b="1" baseline="30000" dirty="0" smtClean="0">
                <a:solidFill>
                  <a:schemeClr val="tx1"/>
                </a:solidFill>
                <a:latin typeface="Tahoma" pitchFamily="34" charset="0"/>
                <a:cs typeface="Tahoma" pitchFamily="34" charset="0"/>
              </a:rPr>
              <a:t>2</a:t>
            </a:r>
            <a:r>
              <a:rPr lang="es-CO" sz="2200" b="1" dirty="0" smtClean="0">
                <a:solidFill>
                  <a:schemeClr val="tx1"/>
                </a:solidFill>
                <a:latin typeface="Tahoma" pitchFamily="34" charset="0"/>
                <a:cs typeface="Tahoma" pitchFamily="34" charset="0"/>
              </a:rPr>
              <a:t>, tiene una población de 672.465 habitantes, aportando el 8% del PIB de Antioquia y la componen diez municipios</a:t>
            </a:r>
            <a:r>
              <a:rPr lang="es-CO" sz="2200" dirty="0" smtClean="0">
                <a:solidFill>
                  <a:schemeClr val="tx1"/>
                </a:solidFill>
                <a:latin typeface="Tahoma" pitchFamily="34" charset="0"/>
                <a:cs typeface="Tahoma" pitchFamily="34" charset="0"/>
              </a:rPr>
              <a:t>: Arboletes, Necoclí, San Juan de Urabá, San Pedro de Urabá, Apartadó, Carepa, Chigorodó, Mutatá, Dabeiba y Turbo.</a:t>
            </a:r>
            <a:endParaRPr lang="es-CO" sz="2200" dirty="0">
              <a:solidFill>
                <a:schemeClr val="tx1"/>
              </a:solidFill>
              <a:latin typeface="Tahoma" pitchFamily="34" charset="0"/>
              <a:cs typeface="Tahoma" pitchFamily="34" charset="0"/>
            </a:endParaRPr>
          </a:p>
        </p:txBody>
      </p:sp>
      <p:pic>
        <p:nvPicPr>
          <p:cNvPr id="7" name="Picture 2" descr="H:\Cámara de comercio de Urabá\Logo Transparente\Logo_CCU_color-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0"/>
            <a:ext cx="1526988" cy="1097163"/>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txBox="1">
            <a:spLocks/>
          </p:cNvSpPr>
          <p:nvPr/>
        </p:nvSpPr>
        <p:spPr bwMode="auto">
          <a:xfrm>
            <a:off x="179388" y="779449"/>
            <a:ext cx="32400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0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r>
              <a:rPr kumimoji="0" lang="es-ES" sz="16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Por una región sin fronteras</a:t>
            </a:r>
            <a:r>
              <a:rPr kumimoji="0" lang="es-ES" sz="20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r>
              <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r>
            <a:br>
              <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br>
            <a:r>
              <a:rPr kumimoji="0" lang="es-ES"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endPar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p:txBody>
      </p:sp>
      <p:pic>
        <p:nvPicPr>
          <p:cNvPr id="83970" name="Picture 2" descr="C:\Users\dircamara\AppData\Local\Microsoft\Windows\Temporary Internet Files\Content.Outlook\L7NRAPSG\Dabeib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2132856"/>
            <a:ext cx="3528392" cy="41764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214438"/>
            <a:ext cx="8229600" cy="4525962"/>
          </a:xfrm>
        </p:spPr>
        <p:txBody>
          <a:bodyPr rtlCol="0">
            <a:normAutofit/>
          </a:bodyPr>
          <a:lstStyle/>
          <a:p>
            <a:pPr eaLnBrk="1" fontAlgn="auto" hangingPunct="1">
              <a:spcAft>
                <a:spcPts val="0"/>
              </a:spcAft>
              <a:defRPr/>
            </a:pPr>
            <a:endParaRPr lang="es-CO" b="1" dirty="0" smtClean="0">
              <a:solidFill>
                <a:schemeClr val="accent3"/>
              </a:solidFill>
              <a:latin typeface="Tahoma" pitchFamily="34" charset="0"/>
              <a:cs typeface="Tahoma" pitchFamily="34" charset="0"/>
            </a:endParaRPr>
          </a:p>
          <a:p>
            <a:pPr algn="ctr" eaLnBrk="1" fontAlgn="auto" hangingPunct="1">
              <a:spcAft>
                <a:spcPts val="0"/>
              </a:spcAft>
              <a:buFont typeface="Arial" pitchFamily="34" charset="0"/>
              <a:buNone/>
              <a:defRPr/>
            </a:pPr>
            <a:endParaRPr lang="es-CO" dirty="0"/>
          </a:p>
        </p:txBody>
      </p:sp>
      <p:sp>
        <p:nvSpPr>
          <p:cNvPr id="81923" name="4 CuadroTexto"/>
          <p:cNvSpPr txBox="1">
            <a:spLocks noChangeArrowheads="1"/>
          </p:cNvSpPr>
          <p:nvPr/>
        </p:nvSpPr>
        <p:spPr bwMode="auto">
          <a:xfrm>
            <a:off x="285750" y="1000108"/>
            <a:ext cx="86439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80000"/>
              </a:lnSpc>
              <a:spcBef>
                <a:spcPct val="20000"/>
              </a:spcBef>
            </a:pPr>
            <a:r>
              <a:rPr lang="es-CO" sz="3000" b="1" dirty="0" smtClean="0">
                <a:latin typeface="Tahoma" pitchFamily="34" charset="0"/>
                <a:cs typeface="Tahoma" pitchFamily="34" charset="0"/>
              </a:rPr>
              <a:t>Macroproyecto en Salud: Clínica Panamericana</a:t>
            </a:r>
            <a:endParaRPr lang="es-CO" sz="3000" b="1" dirty="0">
              <a:latin typeface="Tahoma" pitchFamily="34" charset="0"/>
              <a:cs typeface="Tahoma" pitchFamily="34" charset="0"/>
            </a:endParaRPr>
          </a:p>
        </p:txBody>
      </p:sp>
      <p:sp>
        <p:nvSpPr>
          <p:cNvPr id="81924" name="5 CuadroTexto"/>
          <p:cNvSpPr txBox="1">
            <a:spLocks noChangeArrowheads="1"/>
          </p:cNvSpPr>
          <p:nvPr/>
        </p:nvSpPr>
        <p:spPr bwMode="auto">
          <a:xfrm>
            <a:off x="211138" y="2060575"/>
            <a:ext cx="485775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algn="just" eaLnBrk="1" hangingPunct="1">
              <a:spcBef>
                <a:spcPts val="300"/>
              </a:spcBef>
              <a:buSzPct val="75000"/>
            </a:pPr>
            <a:r>
              <a:rPr lang="es-CO" dirty="0" smtClean="0">
                <a:solidFill>
                  <a:srgbClr val="000000"/>
                </a:solidFill>
                <a:latin typeface="Tahoma" pitchFamily="34" charset="0"/>
                <a:cs typeface="Tahoma" pitchFamily="34" charset="0"/>
              </a:rPr>
              <a:t>Este proyecto nació en el 2009, por voluntad de un grupo de empresarios para proveer servicios de salud de alta complejidad (tercer y cuarto nivel) en la región. Los promotores de dicha iniciativa son: Arquitectura y Concreto, Comfama, </a:t>
            </a:r>
            <a:r>
              <a:rPr lang="es-CO" dirty="0" err="1" smtClean="0">
                <a:solidFill>
                  <a:srgbClr val="000000"/>
                </a:solidFill>
                <a:latin typeface="Tahoma" pitchFamily="34" charset="0"/>
                <a:cs typeface="Tahoma" pitchFamily="34" charset="0"/>
              </a:rPr>
              <a:t>Medialco</a:t>
            </a:r>
            <a:r>
              <a:rPr lang="es-CO" dirty="0" smtClean="0">
                <a:solidFill>
                  <a:srgbClr val="000000"/>
                </a:solidFill>
                <a:latin typeface="Tahoma" pitchFamily="34" charset="0"/>
                <a:cs typeface="Tahoma" pitchFamily="34" charset="0"/>
              </a:rPr>
              <a:t>, </a:t>
            </a:r>
            <a:r>
              <a:rPr lang="es-CO" dirty="0" err="1" smtClean="0">
                <a:solidFill>
                  <a:srgbClr val="000000"/>
                </a:solidFill>
                <a:latin typeface="Tahoma" pitchFamily="34" charset="0"/>
                <a:cs typeface="Tahoma" pitchFamily="34" charset="0"/>
              </a:rPr>
              <a:t>Unlab</a:t>
            </a:r>
            <a:r>
              <a:rPr lang="es-CO" dirty="0" smtClean="0">
                <a:solidFill>
                  <a:srgbClr val="000000"/>
                </a:solidFill>
                <a:latin typeface="Tahoma" pitchFamily="34" charset="0"/>
                <a:cs typeface="Tahoma" pitchFamily="34" charset="0"/>
              </a:rPr>
              <a:t> y Zona Franca de Urabá.</a:t>
            </a:r>
          </a:p>
          <a:p>
            <a:pPr marL="0" lvl="1" algn="just" eaLnBrk="1" hangingPunct="1">
              <a:spcBef>
                <a:spcPts val="1200"/>
              </a:spcBef>
              <a:buSzPct val="75000"/>
            </a:pPr>
            <a:r>
              <a:rPr lang="es-MX" dirty="0" smtClean="0">
                <a:solidFill>
                  <a:srgbClr val="000000"/>
                </a:solidFill>
                <a:latin typeface="Tahoma" pitchFamily="34" charset="0"/>
                <a:cs typeface="Tahoma" pitchFamily="34" charset="0"/>
              </a:rPr>
              <a:t>Su construcción se inició en enero de 2012 y se culminó en el segundo semestre de 2014. Su inversión total supera los 60 mil millones de pesos.</a:t>
            </a:r>
            <a:endParaRPr lang="es-MX" dirty="0">
              <a:solidFill>
                <a:srgbClr val="000000"/>
              </a:solidFill>
              <a:latin typeface="Tahoma" pitchFamily="34" charset="0"/>
              <a:cs typeface="Tahoma" pitchFamily="34" charset="0"/>
            </a:endParaRPr>
          </a:p>
        </p:txBody>
      </p:sp>
      <p:pic>
        <p:nvPicPr>
          <p:cNvPr id="8" name="Picture 2" descr="H:\Cámara de comercio de Urabá\Logo Transparente\Logo_CCU_color-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0"/>
            <a:ext cx="1100070" cy="750574"/>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txBox="1">
            <a:spLocks/>
          </p:cNvSpPr>
          <p:nvPr/>
        </p:nvSpPr>
        <p:spPr bwMode="auto">
          <a:xfrm>
            <a:off x="-71470" y="642918"/>
            <a:ext cx="3071834" cy="5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ES" sz="16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Por una región sin fronteras</a:t>
            </a: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r>
            <a:b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br>
            <a:r>
              <a:rPr kumimoji="0" lang="es-ES"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t>
            </a:r>
            <a:endPar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p:txBody>
      </p:sp>
      <p:pic>
        <p:nvPicPr>
          <p:cNvPr id="11" name="10 Imagen"/>
          <p:cNvPicPr/>
          <p:nvPr/>
        </p:nvPicPr>
        <p:blipFill rotWithShape="1">
          <a:blip r:embed="rId3"/>
          <a:srcRect l="46852" t="26585" r="1993" b="9366"/>
          <a:stretch/>
        </p:blipFill>
        <p:spPr bwMode="auto">
          <a:xfrm>
            <a:off x="5292080" y="2060848"/>
            <a:ext cx="3528392" cy="29526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31944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214438"/>
            <a:ext cx="8229600" cy="4525962"/>
          </a:xfrm>
        </p:spPr>
        <p:txBody>
          <a:bodyPr rtlCol="0">
            <a:normAutofit/>
          </a:bodyPr>
          <a:lstStyle/>
          <a:p>
            <a:pPr eaLnBrk="1" fontAlgn="auto" hangingPunct="1">
              <a:spcAft>
                <a:spcPts val="0"/>
              </a:spcAft>
              <a:defRPr/>
            </a:pPr>
            <a:endParaRPr lang="es-CO" b="1" dirty="0" smtClean="0">
              <a:solidFill>
                <a:schemeClr val="accent3"/>
              </a:solidFill>
              <a:latin typeface="Tahoma" pitchFamily="34" charset="0"/>
              <a:cs typeface="Tahoma" pitchFamily="34" charset="0"/>
            </a:endParaRPr>
          </a:p>
          <a:p>
            <a:pPr algn="ctr" eaLnBrk="1" fontAlgn="auto" hangingPunct="1">
              <a:spcAft>
                <a:spcPts val="0"/>
              </a:spcAft>
              <a:buFont typeface="Arial" pitchFamily="34" charset="0"/>
              <a:buNone/>
              <a:defRPr/>
            </a:pPr>
            <a:endParaRPr lang="es-CO" dirty="0"/>
          </a:p>
        </p:txBody>
      </p:sp>
      <p:sp>
        <p:nvSpPr>
          <p:cNvPr id="81923" name="4 CuadroTexto"/>
          <p:cNvSpPr txBox="1">
            <a:spLocks noChangeArrowheads="1"/>
          </p:cNvSpPr>
          <p:nvPr/>
        </p:nvSpPr>
        <p:spPr bwMode="auto">
          <a:xfrm>
            <a:off x="285750" y="1000108"/>
            <a:ext cx="86439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80000"/>
              </a:lnSpc>
              <a:spcBef>
                <a:spcPct val="20000"/>
              </a:spcBef>
            </a:pPr>
            <a:r>
              <a:rPr lang="es-CO" sz="3000" b="1" dirty="0" smtClean="0">
                <a:latin typeface="Tahoma" pitchFamily="34" charset="0"/>
                <a:cs typeface="Tahoma" pitchFamily="34" charset="0"/>
              </a:rPr>
              <a:t>Macroproyecto en Educación: Universidad de Antioquia</a:t>
            </a:r>
            <a:endParaRPr lang="es-CO" sz="3000" b="1" dirty="0">
              <a:latin typeface="Tahoma" pitchFamily="34" charset="0"/>
              <a:cs typeface="Tahoma" pitchFamily="34" charset="0"/>
            </a:endParaRPr>
          </a:p>
        </p:txBody>
      </p:sp>
      <p:sp>
        <p:nvSpPr>
          <p:cNvPr id="81924" name="5 CuadroTexto"/>
          <p:cNvSpPr txBox="1">
            <a:spLocks noChangeArrowheads="1"/>
          </p:cNvSpPr>
          <p:nvPr/>
        </p:nvSpPr>
        <p:spPr bwMode="auto">
          <a:xfrm>
            <a:off x="211138" y="2060575"/>
            <a:ext cx="485775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algn="just" eaLnBrk="1" hangingPunct="1">
              <a:spcBef>
                <a:spcPts val="300"/>
              </a:spcBef>
              <a:buSzPct val="75000"/>
            </a:pPr>
            <a:r>
              <a:rPr lang="es-CO" dirty="0" smtClean="0">
                <a:solidFill>
                  <a:srgbClr val="000000"/>
                </a:solidFill>
                <a:latin typeface="Tahoma" pitchFamily="34" charset="0"/>
                <a:cs typeface="Tahoma" pitchFamily="34" charset="0"/>
              </a:rPr>
              <a:t>El 15 de mayo de 2013 se inició la construcción de la Ciudadela Universitaria de Urabá, localizada en el municipio de Apartadó, cerca a la Zona Franca de Urabá.</a:t>
            </a:r>
          </a:p>
          <a:p>
            <a:pPr marL="0" lvl="1" algn="just" eaLnBrk="1" hangingPunct="1">
              <a:spcBef>
                <a:spcPts val="300"/>
              </a:spcBef>
              <a:buSzPct val="75000"/>
            </a:pPr>
            <a:endParaRPr lang="es-CO" dirty="0">
              <a:solidFill>
                <a:srgbClr val="000000"/>
              </a:solidFill>
              <a:latin typeface="Tahoma" pitchFamily="34" charset="0"/>
              <a:cs typeface="Tahoma" pitchFamily="34" charset="0"/>
            </a:endParaRPr>
          </a:p>
          <a:p>
            <a:pPr marL="0" lvl="1" algn="just" eaLnBrk="1" hangingPunct="1">
              <a:spcBef>
                <a:spcPts val="300"/>
              </a:spcBef>
              <a:buSzPct val="75000"/>
            </a:pPr>
            <a:r>
              <a:rPr lang="es-CO" dirty="0" smtClean="0">
                <a:solidFill>
                  <a:srgbClr val="000000"/>
                </a:solidFill>
                <a:latin typeface="Tahoma" pitchFamily="34" charset="0"/>
                <a:cs typeface="Tahoma" pitchFamily="34" charset="0"/>
              </a:rPr>
              <a:t>La inversión inicial fue aproximadamente de 25 mil millones de pesos, con área construida de 4.300 metros cuadrados, donde se beneficiarán aproximadamente 1000 estudiantes en distintos programas de educación superior. El 5 de febrero de 2015 comenzaron labores académicas los primeros grupos de estudiantes.</a:t>
            </a:r>
            <a:endParaRPr lang="es-MX" dirty="0">
              <a:solidFill>
                <a:srgbClr val="000000"/>
              </a:solidFill>
              <a:latin typeface="Tahoma" pitchFamily="34" charset="0"/>
              <a:cs typeface="Tahoma" pitchFamily="34" charset="0"/>
            </a:endParaRPr>
          </a:p>
          <a:p>
            <a:pPr algn="just" eaLnBrk="1" hangingPunct="1">
              <a:spcBef>
                <a:spcPts val="300"/>
              </a:spcBef>
              <a:buSzPct val="75000"/>
            </a:pPr>
            <a:endParaRPr lang="es-CO" dirty="0" smtClean="0">
              <a:solidFill>
                <a:srgbClr val="000000"/>
              </a:solidFill>
              <a:latin typeface="Calibri" pitchFamily="34" charset="0"/>
              <a:cs typeface="Tahoma" pitchFamily="34" charset="0"/>
            </a:endParaRPr>
          </a:p>
          <a:p>
            <a:pPr algn="just" eaLnBrk="1" hangingPunct="1">
              <a:spcBef>
                <a:spcPts val="300"/>
              </a:spcBef>
              <a:buSzPct val="75000"/>
            </a:pPr>
            <a:endParaRPr lang="es-CO" dirty="0">
              <a:solidFill>
                <a:srgbClr val="000000"/>
              </a:solidFill>
              <a:latin typeface="Calibri" pitchFamily="34" charset="0"/>
              <a:cs typeface="Tahoma" pitchFamily="34" charset="0"/>
            </a:endParaRPr>
          </a:p>
        </p:txBody>
      </p:sp>
      <p:pic>
        <p:nvPicPr>
          <p:cNvPr id="8" name="Picture 2" descr="H:\Cámara de comercio de Urabá\Logo Transparente\Logo_CCU_color-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12" y="20064"/>
            <a:ext cx="1100070" cy="750574"/>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txBox="1">
            <a:spLocks/>
          </p:cNvSpPr>
          <p:nvPr/>
        </p:nvSpPr>
        <p:spPr bwMode="auto">
          <a:xfrm>
            <a:off x="-71470" y="642918"/>
            <a:ext cx="3071834" cy="5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ES" sz="16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Por una región sin fronteras</a:t>
            </a: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r>
            <a:b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br>
            <a:r>
              <a:rPr kumimoji="0" lang="es-ES"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t>
            </a:r>
            <a:endPar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3986" y="2924944"/>
            <a:ext cx="3970013" cy="2231421"/>
          </a:xfrm>
          <a:prstGeom prst="rect">
            <a:avLst/>
          </a:prstGeom>
        </p:spPr>
      </p:pic>
    </p:spTree>
    <p:extLst>
      <p:ext uri="{BB962C8B-B14F-4D97-AF65-F5344CB8AC3E}">
        <p14:creationId xmlns:p14="http://schemas.microsoft.com/office/powerpoint/2010/main" val="26183456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ecdir.CAMARA\AppData\Local\Microsoft\Windows\Temporary Internet Files\Content.Outlook\UMKALHGC\ambientalesfedepal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3" y="1"/>
            <a:ext cx="9168195" cy="6857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115616" y="404664"/>
            <a:ext cx="7416824" cy="553998"/>
          </a:xfrm>
          <a:prstGeom prst="rect">
            <a:avLst/>
          </a:prstGeom>
          <a:noFill/>
        </p:spPr>
        <p:txBody>
          <a:bodyPr wrap="square" rtlCol="0">
            <a:spAutoFit/>
          </a:bodyPr>
          <a:lstStyle/>
          <a:p>
            <a:r>
              <a:rPr lang="es-CO" sz="3000" b="1" dirty="0" smtClean="0">
                <a:latin typeface="Tahoma" panose="020B0604030504040204" pitchFamily="34" charset="0"/>
                <a:ea typeface="Tahoma" panose="020B0604030504040204" pitchFamily="34" charset="0"/>
                <a:cs typeface="Tahoma" panose="020B0604030504040204" pitchFamily="34" charset="0"/>
              </a:rPr>
              <a:t>Cultivo de Palma Africana en Urabá</a:t>
            </a:r>
            <a:endParaRPr lang="es-CO" sz="3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30890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88639"/>
            <a:ext cx="7920880" cy="30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image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068960"/>
            <a:ext cx="7920880" cy="357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CuadroTexto"/>
          <p:cNvSpPr txBox="1"/>
          <p:nvPr/>
        </p:nvSpPr>
        <p:spPr>
          <a:xfrm>
            <a:off x="827584" y="404663"/>
            <a:ext cx="7524328" cy="553998"/>
          </a:xfrm>
          <a:prstGeom prst="rect">
            <a:avLst/>
          </a:prstGeom>
          <a:noFill/>
        </p:spPr>
        <p:txBody>
          <a:bodyPr wrap="square" rtlCol="0">
            <a:spAutoFit/>
          </a:bodyPr>
          <a:lstStyle/>
          <a:p>
            <a:r>
              <a:rPr lang="es-CO" sz="3000" b="1" dirty="0" smtClean="0">
                <a:latin typeface="Tahoma" panose="020B0604030504040204" pitchFamily="34" charset="0"/>
                <a:ea typeface="Tahoma" panose="020B0604030504040204" pitchFamily="34" charset="0"/>
                <a:cs typeface="Tahoma" panose="020B0604030504040204" pitchFamily="34" charset="0"/>
              </a:rPr>
              <a:t>Cultivo y Proceso de </a:t>
            </a:r>
            <a:r>
              <a:rPr lang="es-CO" sz="3000" b="1" dirty="0">
                <a:latin typeface="Tahoma" panose="020B0604030504040204" pitchFamily="34" charset="0"/>
                <a:ea typeface="Tahoma" panose="020B0604030504040204" pitchFamily="34" charset="0"/>
                <a:cs typeface="Tahoma" panose="020B0604030504040204" pitchFamily="34" charset="0"/>
              </a:rPr>
              <a:t>l</a:t>
            </a:r>
            <a:r>
              <a:rPr lang="es-CO" sz="3000" b="1" dirty="0" smtClean="0">
                <a:latin typeface="Tahoma" panose="020B0604030504040204" pitchFamily="34" charset="0"/>
                <a:ea typeface="Tahoma" panose="020B0604030504040204" pitchFamily="34" charset="0"/>
                <a:cs typeface="Tahoma" panose="020B0604030504040204" pitchFamily="34" charset="0"/>
              </a:rPr>
              <a:t>a Piña en Urabá</a:t>
            </a:r>
            <a:endParaRPr lang="es-CO" sz="3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504032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secdir.CAMARA\AppData\Local\Microsoft\Windows\Temporary Internet Files\Content.Outlook\UMKALHGC\OlimpusJulio20110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secdir.CAMARA\AppData\Local\Microsoft\Windows\Temporary Internet Files\Content.Outlook\UMKALHGC\OlimpusJulio20110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9" y="2252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251520" y="332656"/>
            <a:ext cx="3528392" cy="553998"/>
          </a:xfrm>
          <a:prstGeom prst="rect">
            <a:avLst/>
          </a:prstGeom>
          <a:noFill/>
        </p:spPr>
        <p:txBody>
          <a:bodyPr wrap="square" rtlCol="0">
            <a:spAutoFit/>
          </a:bodyPr>
          <a:lstStyle/>
          <a:p>
            <a:r>
              <a:rPr lang="es-CO" sz="3000" b="1" dirty="0" smtClean="0">
                <a:latin typeface="Tahoma" panose="020B0604030504040204" pitchFamily="34" charset="0"/>
                <a:ea typeface="Tahoma" panose="020B0604030504040204" pitchFamily="34" charset="0"/>
                <a:cs typeface="Tahoma" panose="020B0604030504040204" pitchFamily="34" charset="0"/>
              </a:rPr>
              <a:t>Ganadería</a:t>
            </a:r>
            <a:endParaRPr lang="es-CO" sz="3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301624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8625" y="2167656"/>
            <a:ext cx="8229600" cy="4357688"/>
          </a:xfrm>
        </p:spPr>
        <p:txBody>
          <a:bodyPr rtlCol="0">
            <a:normAutofit/>
          </a:bodyPr>
          <a:lstStyle/>
          <a:p>
            <a:pPr algn="just" eaLnBrk="1" fontAlgn="auto" hangingPunct="1">
              <a:spcAft>
                <a:spcPts val="0"/>
              </a:spcAft>
              <a:defRPr/>
            </a:pPr>
            <a:r>
              <a:rPr lang="es-CO" sz="1800" dirty="0" smtClean="0">
                <a:latin typeface="Tahoma" pitchFamily="34" charset="0"/>
                <a:cs typeface="Tahoma" pitchFamily="34" charset="0"/>
              </a:rPr>
              <a:t>El turismo tiene gran potencial. Se cuenta con promoción turística por parte de la Corporación Turística Urabá Darién Caribe </a:t>
            </a:r>
          </a:p>
          <a:p>
            <a:pPr algn="just" eaLnBrk="1" fontAlgn="auto" hangingPunct="1">
              <a:spcAft>
                <a:spcPts val="0"/>
              </a:spcAft>
              <a:defRPr/>
            </a:pPr>
            <a:r>
              <a:rPr lang="es-CO" sz="1800" dirty="0" smtClean="0">
                <a:latin typeface="Tahoma" pitchFamily="34" charset="0"/>
                <a:cs typeface="Tahoma" pitchFamily="34" charset="0"/>
              </a:rPr>
              <a:t>Hay espacio para establecer servicios complementarios  de calidad que atraigan un turismo internacional con enfoque en: </a:t>
            </a:r>
            <a:r>
              <a:rPr lang="es-ES" sz="1800" b="1" dirty="0" smtClean="0">
                <a:latin typeface="Tahoma" pitchFamily="34" charset="0"/>
                <a:cs typeface="Tahoma" pitchFamily="34" charset="0"/>
              </a:rPr>
              <a:t>Ecoturismo,  Agroturismo, Sol y Playa, Turismo de Aventura, Turismo Religioso, </a:t>
            </a:r>
            <a:r>
              <a:rPr lang="es-CO" sz="1800" b="1" dirty="0" smtClean="0">
                <a:latin typeface="Tahoma" pitchFamily="34" charset="0"/>
                <a:cs typeface="Tahoma" pitchFamily="34" charset="0"/>
              </a:rPr>
              <a:t>Etnoturismo</a:t>
            </a:r>
            <a:r>
              <a:rPr lang="es-CO" sz="1800" dirty="0" smtClean="0">
                <a:latin typeface="Tahoma" pitchFamily="34" charset="0"/>
                <a:cs typeface="Tahoma" pitchFamily="34" charset="0"/>
              </a:rPr>
              <a:t> </a:t>
            </a:r>
            <a:r>
              <a:rPr lang="es-ES" sz="1800" b="1" dirty="0" smtClean="0">
                <a:latin typeface="Tahoma" pitchFamily="34" charset="0"/>
                <a:cs typeface="Tahoma" pitchFamily="34" charset="0"/>
              </a:rPr>
              <a:t>entre otros .</a:t>
            </a:r>
          </a:p>
          <a:p>
            <a:pPr algn="just" eaLnBrk="1" fontAlgn="auto" hangingPunct="1">
              <a:spcAft>
                <a:spcPts val="0"/>
              </a:spcAft>
              <a:defRPr/>
            </a:pPr>
            <a:r>
              <a:rPr lang="es-CO" sz="1800" dirty="0" smtClean="0">
                <a:latin typeface="Tahoma" pitchFamily="34" charset="0"/>
                <a:cs typeface="Tahoma" pitchFamily="34" charset="0"/>
              </a:rPr>
              <a:t>Atractivos turísticos: Playas, ciénagas, volcanes de lodo, resguardos indígenas y biodiversidad.</a:t>
            </a:r>
          </a:p>
          <a:p>
            <a:pPr algn="just" eaLnBrk="1" fontAlgn="auto" hangingPunct="1">
              <a:spcAft>
                <a:spcPts val="0"/>
              </a:spcAft>
              <a:buFont typeface="Arial" pitchFamily="34" charset="0"/>
              <a:buNone/>
              <a:defRPr/>
            </a:pPr>
            <a:endParaRPr lang="es-CO" b="1" dirty="0" smtClean="0">
              <a:solidFill>
                <a:schemeClr val="accent3"/>
              </a:solidFill>
              <a:latin typeface="Tahoma" pitchFamily="34" charset="0"/>
              <a:cs typeface="Tahoma" pitchFamily="34" charset="0"/>
            </a:endParaRPr>
          </a:p>
        </p:txBody>
      </p:sp>
      <p:sp>
        <p:nvSpPr>
          <p:cNvPr id="83971" name="4 Rectángulo"/>
          <p:cNvSpPr>
            <a:spLocks noChangeArrowheads="1"/>
          </p:cNvSpPr>
          <p:nvPr/>
        </p:nvSpPr>
        <p:spPr bwMode="auto">
          <a:xfrm>
            <a:off x="142875" y="1071546"/>
            <a:ext cx="87868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342900" algn="ctr">
              <a:buClr>
                <a:schemeClr val="tx1"/>
              </a:buClr>
            </a:pPr>
            <a:r>
              <a:rPr lang="es-CO" sz="3200" b="1" dirty="0">
                <a:latin typeface="Tahoma" pitchFamily="34" charset="0"/>
                <a:cs typeface="Tahoma" pitchFamily="34" charset="0"/>
              </a:rPr>
              <a:t>Sector Turístico </a:t>
            </a:r>
          </a:p>
        </p:txBody>
      </p:sp>
      <p:pic>
        <p:nvPicPr>
          <p:cNvPr id="83972" name="Picture 2" descr="http://www.colombia.travel/es/images/stories/turistainternacional/Adondeir/medellin/urab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2188" y="5157788"/>
            <a:ext cx="22352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4" descr="http://www.colombia.travel/en/images/stories/galeria/antioquia/antioquia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157788"/>
            <a:ext cx="2309813"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6" descr="Ver imagen en tamaño complet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813" y="5084763"/>
            <a:ext cx="2214562"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Cámara de comercio de Urabá\Logo Transparente\Logo_CCU_color-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592" y="0"/>
            <a:ext cx="993502" cy="750574"/>
          </a:xfrm>
          <a:prstGeom prst="rect">
            <a:avLst/>
          </a:prstGeom>
          <a:noFill/>
          <a:extLst>
            <a:ext uri="{909E8E84-426E-40DD-AFC4-6F175D3DCCD1}">
              <a14:hiddenFill xmlns:a14="http://schemas.microsoft.com/office/drawing/2010/main">
                <a:solidFill>
                  <a:srgbClr val="FFFFFF"/>
                </a:solidFill>
              </a14:hiddenFill>
            </a:ext>
          </a:extLst>
        </p:spPr>
      </p:pic>
      <p:sp>
        <p:nvSpPr>
          <p:cNvPr id="10" name="1 Título"/>
          <p:cNvSpPr txBox="1">
            <a:spLocks/>
          </p:cNvSpPr>
          <p:nvPr/>
        </p:nvSpPr>
        <p:spPr bwMode="auto">
          <a:xfrm>
            <a:off x="-71470" y="642918"/>
            <a:ext cx="3071834" cy="5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ES" sz="16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Por una región sin fronteras</a:t>
            </a: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r>
            <a:b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br>
            <a:r>
              <a:rPr kumimoji="0" lang="es-ES"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t>
            </a:r>
            <a:endPar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80728"/>
            <a:ext cx="8229600" cy="5661025"/>
          </a:xfrm>
        </p:spPr>
        <p:txBody>
          <a:bodyPr rtlCol="0">
            <a:normAutofit fontScale="40000" lnSpcReduction="20000"/>
          </a:bodyPr>
          <a:lstStyle/>
          <a:p>
            <a:pPr algn="just" eaLnBrk="1" fontAlgn="auto" hangingPunct="1">
              <a:spcAft>
                <a:spcPts val="0"/>
              </a:spcAft>
              <a:buFont typeface="Arial" pitchFamily="34" charset="0"/>
              <a:buNone/>
              <a:defRPr/>
            </a:pPr>
            <a:endParaRPr lang="es-CO" b="1" dirty="0" smtClean="0">
              <a:latin typeface="Tahoma" pitchFamily="34" charset="0"/>
              <a:cs typeface="Tahoma" pitchFamily="34" charset="0"/>
            </a:endParaRPr>
          </a:p>
          <a:p>
            <a:pPr algn="just" eaLnBrk="1" fontAlgn="auto" hangingPunct="1">
              <a:spcAft>
                <a:spcPts val="0"/>
              </a:spcAft>
              <a:buFont typeface="Arial" pitchFamily="34" charset="0"/>
              <a:buNone/>
              <a:defRPr/>
            </a:pPr>
            <a:endParaRPr lang="es-CO" b="1" dirty="0">
              <a:latin typeface="Tahoma" pitchFamily="34" charset="0"/>
              <a:cs typeface="Tahoma" pitchFamily="34" charset="0"/>
            </a:endParaRPr>
          </a:p>
          <a:p>
            <a:pPr algn="ctr" eaLnBrk="1" fontAlgn="auto" hangingPunct="1">
              <a:spcAft>
                <a:spcPts val="0"/>
              </a:spcAft>
              <a:buFont typeface="Arial" pitchFamily="34" charset="0"/>
              <a:buNone/>
              <a:defRPr/>
            </a:pPr>
            <a:r>
              <a:rPr lang="es-CO" sz="7500" b="1" dirty="0" smtClean="0">
                <a:latin typeface="Tahoma" pitchFamily="34" charset="0"/>
                <a:cs typeface="Tahoma" pitchFamily="34" charset="0"/>
              </a:rPr>
              <a:t>Aumento y consolidación de la Presencia Institucional</a:t>
            </a:r>
          </a:p>
          <a:p>
            <a:pPr algn="just" eaLnBrk="1" fontAlgn="auto" hangingPunct="1">
              <a:spcAft>
                <a:spcPts val="0"/>
              </a:spcAft>
              <a:buFont typeface="Arial" pitchFamily="34" charset="0"/>
              <a:buNone/>
              <a:defRPr/>
            </a:pPr>
            <a:endParaRPr lang="es-CO" b="1" dirty="0" smtClean="0">
              <a:latin typeface="Tahoma" pitchFamily="34" charset="0"/>
              <a:cs typeface="Tahoma" pitchFamily="34" charset="0"/>
            </a:endParaRPr>
          </a:p>
          <a:p>
            <a:pPr algn="just" eaLnBrk="1" fontAlgn="auto" hangingPunct="1">
              <a:lnSpc>
                <a:spcPct val="120000"/>
              </a:lnSpc>
              <a:spcBef>
                <a:spcPts val="600"/>
              </a:spcBef>
              <a:spcAft>
                <a:spcPts val="0"/>
              </a:spcAft>
              <a:defRPr/>
            </a:pPr>
            <a:r>
              <a:rPr lang="es-CO" sz="6000" dirty="0" smtClean="0">
                <a:latin typeface="Tahoma" pitchFamily="34" charset="0"/>
                <a:cs typeface="Tahoma" pitchFamily="34" charset="0"/>
              </a:rPr>
              <a:t>Presencia de Instituciones Universitarias en la región, incluyendo el SENA. </a:t>
            </a:r>
          </a:p>
          <a:p>
            <a:pPr marL="0" indent="0" algn="just" eaLnBrk="1" fontAlgn="auto" hangingPunct="1">
              <a:lnSpc>
                <a:spcPct val="120000"/>
              </a:lnSpc>
              <a:spcBef>
                <a:spcPts val="600"/>
              </a:spcBef>
              <a:spcAft>
                <a:spcPts val="0"/>
              </a:spcAft>
              <a:buFont typeface="Arial" pitchFamily="34" charset="0"/>
              <a:buNone/>
              <a:defRPr/>
            </a:pPr>
            <a:endParaRPr lang="es-CO" sz="6000" dirty="0" smtClean="0">
              <a:latin typeface="Tahoma" pitchFamily="34" charset="0"/>
              <a:cs typeface="Tahoma" pitchFamily="34" charset="0"/>
            </a:endParaRPr>
          </a:p>
          <a:p>
            <a:pPr algn="just" eaLnBrk="1" fontAlgn="auto" hangingPunct="1">
              <a:lnSpc>
                <a:spcPct val="120000"/>
              </a:lnSpc>
              <a:spcBef>
                <a:spcPts val="600"/>
              </a:spcBef>
              <a:spcAft>
                <a:spcPts val="0"/>
              </a:spcAft>
              <a:defRPr/>
            </a:pPr>
            <a:r>
              <a:rPr lang="es-CO" sz="6000" dirty="0" smtClean="0">
                <a:latin typeface="Tahoma" pitchFamily="34" charset="0"/>
                <a:cs typeface="Tahoma" pitchFamily="34" charset="0"/>
              </a:rPr>
              <a:t>Además contamos con una gran cantidad de gremios e instituciones de apoyo: Augura, Fundauniban, Corbanacol, las SAMAS, </a:t>
            </a:r>
            <a:r>
              <a:rPr lang="es-CO" sz="6000" dirty="0" err="1" smtClean="0">
                <a:latin typeface="Tahoma" pitchFamily="34" charset="0"/>
                <a:cs typeface="Tahoma" pitchFamily="34" charset="0"/>
              </a:rPr>
              <a:t>Corpourabá</a:t>
            </a:r>
            <a:r>
              <a:rPr lang="es-CO" sz="6000" dirty="0" smtClean="0">
                <a:latin typeface="Tahoma" pitchFamily="34" charset="0"/>
                <a:cs typeface="Tahoma" pitchFamily="34" charset="0"/>
              </a:rPr>
              <a:t>, </a:t>
            </a:r>
            <a:r>
              <a:rPr lang="es-CO" sz="6000" dirty="0" err="1" smtClean="0">
                <a:latin typeface="Tahoma" pitchFamily="34" charset="0"/>
                <a:cs typeface="Tahoma" pitchFamily="34" charset="0"/>
              </a:rPr>
              <a:t>Sintrainagro</a:t>
            </a:r>
            <a:r>
              <a:rPr lang="es-CO" sz="6000" dirty="0" smtClean="0">
                <a:latin typeface="Tahoma" pitchFamily="34" charset="0"/>
                <a:cs typeface="Tahoma" pitchFamily="34" charset="0"/>
              </a:rPr>
              <a:t>, Comfenalco, Comfama, </a:t>
            </a:r>
            <a:r>
              <a:rPr lang="es-CO" sz="6000" dirty="0" err="1" smtClean="0">
                <a:latin typeface="Tahoma" pitchFamily="34" charset="0"/>
                <a:cs typeface="Tahoma" pitchFamily="34" charset="0"/>
              </a:rPr>
              <a:t>Comfamiliar</a:t>
            </a:r>
            <a:r>
              <a:rPr lang="es-CO" sz="6000" dirty="0" smtClean="0">
                <a:latin typeface="Tahoma" pitchFamily="34" charset="0"/>
                <a:cs typeface="Tahoma" pitchFamily="34" charset="0"/>
              </a:rPr>
              <a:t> </a:t>
            </a:r>
            <a:r>
              <a:rPr lang="es-CO" sz="6000" dirty="0" err="1" smtClean="0">
                <a:latin typeface="Tahoma" pitchFamily="34" charset="0"/>
                <a:cs typeface="Tahoma" pitchFamily="34" charset="0"/>
              </a:rPr>
              <a:t>Camacol</a:t>
            </a:r>
            <a:r>
              <a:rPr lang="es-CO" sz="6000" dirty="0" smtClean="0">
                <a:latin typeface="Tahoma" pitchFamily="34" charset="0"/>
                <a:cs typeface="Tahoma" pitchFamily="34" charset="0"/>
              </a:rPr>
              <a:t>, FENALCO, </a:t>
            </a:r>
            <a:r>
              <a:rPr lang="es-CO" sz="6000" dirty="0" err="1" smtClean="0">
                <a:latin typeface="Tahoma" pitchFamily="34" charset="0"/>
                <a:cs typeface="Tahoma" pitchFamily="34" charset="0"/>
              </a:rPr>
              <a:t>ONGs</a:t>
            </a:r>
            <a:r>
              <a:rPr lang="es-CO" sz="6000" dirty="0" smtClean="0">
                <a:latin typeface="Tahoma" pitchFamily="34" charset="0"/>
                <a:cs typeface="Tahoma" pitchFamily="34" charset="0"/>
              </a:rPr>
              <a:t> y otras corporaciones y fundaciones sociales.</a:t>
            </a:r>
            <a:endParaRPr lang="es-ES" sz="6000" dirty="0" smtClean="0">
              <a:latin typeface="Tahoma" pitchFamily="34" charset="0"/>
              <a:cs typeface="Tahoma" pitchFamily="34" charset="0"/>
            </a:endParaRPr>
          </a:p>
          <a:p>
            <a:pPr algn="just" eaLnBrk="1" fontAlgn="auto" hangingPunct="1">
              <a:lnSpc>
                <a:spcPct val="120000"/>
              </a:lnSpc>
              <a:spcBef>
                <a:spcPts val="600"/>
              </a:spcBef>
              <a:spcAft>
                <a:spcPts val="0"/>
              </a:spcAft>
              <a:buFont typeface="Arial" pitchFamily="34" charset="0"/>
              <a:buNone/>
              <a:defRPr/>
            </a:pPr>
            <a:endParaRPr lang="es-CO" sz="5800" b="1" dirty="0">
              <a:latin typeface="Tahoma" pitchFamily="34" charset="0"/>
              <a:cs typeface="Tahoma" pitchFamily="34" charset="0"/>
            </a:endParaRPr>
          </a:p>
          <a:p>
            <a:pPr algn="just" eaLnBrk="1" fontAlgn="auto" hangingPunct="1">
              <a:spcAft>
                <a:spcPts val="0"/>
              </a:spcAft>
              <a:buFont typeface="Arial" pitchFamily="34" charset="0"/>
              <a:buNone/>
              <a:defRPr/>
            </a:pPr>
            <a:endParaRPr lang="es-CO" b="1" dirty="0" smtClean="0">
              <a:latin typeface="Tahoma" pitchFamily="34" charset="0"/>
              <a:cs typeface="Tahoma" pitchFamily="34" charset="0"/>
            </a:endParaRPr>
          </a:p>
        </p:txBody>
      </p:sp>
      <p:pic>
        <p:nvPicPr>
          <p:cNvPr id="5" name="Picture 2" descr="H:\Cámara de comercio de Urabá\Logo Transparente\Logo_CCU_color-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0"/>
            <a:ext cx="1101210" cy="750574"/>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bwMode="auto">
          <a:xfrm>
            <a:off x="-71470" y="642918"/>
            <a:ext cx="3071834" cy="5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ES" sz="16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Por una región sin fronteras</a:t>
            </a: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r>
            <a:b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br>
            <a:r>
              <a:rPr kumimoji="0" lang="es-ES"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t>
            </a:r>
            <a:endPar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2 Marcador de contenido"/>
          <p:cNvSpPr>
            <a:spLocks noGrp="1"/>
          </p:cNvSpPr>
          <p:nvPr>
            <p:ph idx="4294967295"/>
          </p:nvPr>
        </p:nvSpPr>
        <p:spPr/>
        <p:txBody>
          <a:bodyPr/>
          <a:lstStyle/>
          <a:p>
            <a:pPr eaLnBrk="1" hangingPunct="1">
              <a:lnSpc>
                <a:spcPct val="80000"/>
              </a:lnSpc>
              <a:buFont typeface="Arial" pitchFamily="34" charset="0"/>
              <a:buNone/>
            </a:pPr>
            <a:endParaRPr lang="es-CO" sz="1000" b="1" dirty="0" smtClean="0">
              <a:solidFill>
                <a:srgbClr val="9BBB59"/>
              </a:solidFill>
              <a:latin typeface="Tahoma" pitchFamily="34" charset="0"/>
              <a:cs typeface="Tahoma" pitchFamily="34" charset="0"/>
            </a:endParaRPr>
          </a:p>
          <a:p>
            <a:pPr eaLnBrk="1" hangingPunct="1">
              <a:lnSpc>
                <a:spcPct val="80000"/>
              </a:lnSpc>
              <a:buFont typeface="Arial" pitchFamily="34" charset="0"/>
              <a:buNone/>
            </a:pPr>
            <a:endParaRPr lang="es-CO" sz="1000" b="1" dirty="0" smtClean="0">
              <a:solidFill>
                <a:srgbClr val="9BBB59"/>
              </a:solidFill>
              <a:latin typeface="Tahoma" pitchFamily="34" charset="0"/>
              <a:cs typeface="Tahoma" pitchFamily="34" charset="0"/>
            </a:endParaRPr>
          </a:p>
        </p:txBody>
      </p:sp>
      <p:sp>
        <p:nvSpPr>
          <p:cNvPr id="68610" name="Rectangle 2"/>
          <p:cNvSpPr>
            <a:spLocks noChangeArrowheads="1"/>
          </p:cNvSpPr>
          <p:nvPr/>
        </p:nvSpPr>
        <p:spPr bwMode="auto">
          <a:xfrm>
            <a:off x="250825" y="1196752"/>
            <a:ext cx="8229600" cy="850900"/>
          </a:xfrm>
          <a:prstGeom prst="rect">
            <a:avLst/>
          </a:prstGeom>
          <a:noFill/>
          <a:ln w="9525">
            <a:noFill/>
            <a:miter lim="800000"/>
            <a:headEnd/>
            <a:tailEnd/>
          </a:ln>
        </p:spPr>
        <p:txBody>
          <a:bodyPr anchor="ctr"/>
          <a:lstStyle/>
          <a:p>
            <a:pPr algn="ctr">
              <a:defRPr/>
            </a:pPr>
            <a:r>
              <a:rPr lang="es-MX" sz="3600" b="1" kern="0" dirty="0">
                <a:latin typeface="Tahoma" pitchFamily="34" charset="0"/>
                <a:ea typeface="+mj-ea"/>
                <a:cs typeface="Tahoma" pitchFamily="34" charset="0"/>
              </a:rPr>
              <a:t>Cajas de Compensación  </a:t>
            </a:r>
            <a:endParaRPr lang="es-ES" sz="3600" b="1" kern="0" dirty="0">
              <a:latin typeface="Tahoma" pitchFamily="34" charset="0"/>
              <a:ea typeface="+mj-ea"/>
              <a:cs typeface="Tahoma" pitchFamily="34" charset="0"/>
            </a:endParaRPr>
          </a:p>
        </p:txBody>
      </p:sp>
      <p:pic>
        <p:nvPicPr>
          <p:cNvPr id="86020" name="Picture 5" descr="Log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6025" y="2501900"/>
            <a:ext cx="18954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7" descr="logo-comfenalc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2492375"/>
            <a:ext cx="21605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Rectangle 3"/>
          <p:cNvSpPr>
            <a:spLocks noChangeArrowheads="1"/>
          </p:cNvSpPr>
          <p:nvPr/>
        </p:nvSpPr>
        <p:spPr bwMode="auto">
          <a:xfrm>
            <a:off x="3026624" y="4365625"/>
            <a:ext cx="3313113"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a:spcBef>
                <a:spcPct val="20000"/>
              </a:spcBef>
              <a:buFont typeface="Arial" pitchFamily="34" charset="0"/>
              <a:buNone/>
            </a:pPr>
            <a:r>
              <a:rPr lang="es-MX" sz="2000" b="1" dirty="0" smtClean="0">
                <a:solidFill>
                  <a:srgbClr val="CC9900"/>
                </a:solidFill>
                <a:latin typeface="Arial Narrow" pitchFamily="34" charset="0"/>
              </a:rPr>
              <a:t>                SERVICIOS</a:t>
            </a:r>
            <a:r>
              <a:rPr lang="es-MX" sz="2000" b="1" dirty="0">
                <a:solidFill>
                  <a:srgbClr val="CC9900"/>
                </a:solidFill>
                <a:latin typeface="Arial Narrow" pitchFamily="34" charset="0"/>
              </a:rPr>
              <a:t>: </a:t>
            </a:r>
          </a:p>
          <a:p>
            <a:pPr marL="342900" indent="-342900" algn="just">
              <a:spcBef>
                <a:spcPct val="20000"/>
              </a:spcBef>
              <a:buFont typeface="Arial" pitchFamily="34" charset="0"/>
              <a:buNone/>
            </a:pPr>
            <a:r>
              <a:rPr lang="es-MX" sz="2000" b="1" dirty="0">
                <a:latin typeface="Arial Narrow" pitchFamily="34" charset="0"/>
              </a:rPr>
              <a:t>    </a:t>
            </a:r>
            <a:r>
              <a:rPr lang="es-MX" sz="2000" b="1" dirty="0" smtClean="0">
                <a:latin typeface="Arial Narrow" pitchFamily="34" charset="0"/>
              </a:rPr>
              <a:t>  </a:t>
            </a:r>
            <a:r>
              <a:rPr lang="es-MX" sz="2000" dirty="0" smtClean="0">
                <a:latin typeface="Arial Narrow" pitchFamily="34" charset="0"/>
              </a:rPr>
              <a:t>Educación, recreación</a:t>
            </a:r>
            <a:r>
              <a:rPr lang="es-MX" sz="2000" dirty="0">
                <a:latin typeface="Arial Narrow" pitchFamily="34" charset="0"/>
              </a:rPr>
              <a:t>, deporte, cuotas monetarias, vivienda, créditos, turismo, salud, cultura y bibliotecas, bienestar  familiar y subsidios     </a:t>
            </a:r>
            <a:endParaRPr lang="es-ES" sz="2000" dirty="0">
              <a:latin typeface="Arial Narrow" pitchFamily="34" charset="0"/>
            </a:endParaRPr>
          </a:p>
        </p:txBody>
      </p:sp>
      <p:pic>
        <p:nvPicPr>
          <p:cNvPr id="86025" name="Imagen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636838"/>
            <a:ext cx="2906712"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H:\Cámara de comercio de Urabá\Logo Transparente\Logo_CCU_color-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0"/>
            <a:ext cx="1029202" cy="750574"/>
          </a:xfrm>
          <a:prstGeom prst="rect">
            <a:avLst/>
          </a:prstGeom>
          <a:noFill/>
          <a:extLst>
            <a:ext uri="{909E8E84-426E-40DD-AFC4-6F175D3DCCD1}">
              <a14:hiddenFill xmlns:a14="http://schemas.microsoft.com/office/drawing/2010/main">
                <a:solidFill>
                  <a:srgbClr val="FFFFFF"/>
                </a:solidFill>
              </a14:hiddenFill>
            </a:ext>
          </a:extLst>
        </p:spPr>
      </p:pic>
      <p:sp>
        <p:nvSpPr>
          <p:cNvPr id="11" name="1 Título"/>
          <p:cNvSpPr txBox="1">
            <a:spLocks/>
          </p:cNvSpPr>
          <p:nvPr/>
        </p:nvSpPr>
        <p:spPr bwMode="auto">
          <a:xfrm>
            <a:off x="-71470" y="642918"/>
            <a:ext cx="3071834" cy="5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ES" sz="16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Por una región sin fronteras</a:t>
            </a: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r>
            <a:b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br>
            <a:r>
              <a:rPr kumimoji="0" lang="es-ES"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t>
            </a:r>
            <a:endPar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580942" y="748296"/>
            <a:ext cx="7520071" cy="719137"/>
          </a:xfrm>
          <a:prstGeom prst="rect">
            <a:avLst/>
          </a:prstGeom>
          <a:noFill/>
          <a:ln w="9525">
            <a:noFill/>
            <a:miter lim="800000"/>
            <a:headEnd/>
            <a:tailEnd/>
          </a:ln>
        </p:spPr>
        <p:txBody>
          <a:bodyPr anchor="ctr"/>
          <a:lstStyle/>
          <a:p>
            <a:pPr algn="ctr">
              <a:defRPr/>
            </a:pPr>
            <a:r>
              <a:rPr lang="es-MX" sz="3600" b="1" kern="0" dirty="0">
                <a:latin typeface="Tahoma" pitchFamily="34" charset="0"/>
                <a:ea typeface="+mj-ea"/>
                <a:cs typeface="Tahoma" pitchFamily="34" charset="0"/>
              </a:rPr>
              <a:t>Sistema Financiero</a:t>
            </a:r>
            <a:endParaRPr lang="es-ES" sz="3600" b="1" kern="0" dirty="0">
              <a:latin typeface="Tahoma" pitchFamily="34" charset="0"/>
              <a:ea typeface="+mj-ea"/>
              <a:cs typeface="Tahoma" pitchFamily="34" charset="0"/>
            </a:endParaRPr>
          </a:p>
        </p:txBody>
      </p:sp>
      <p:pic>
        <p:nvPicPr>
          <p:cNvPr id="87043" name="Picture 3" descr="banagrar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213100"/>
            <a:ext cx="237648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6" descr="davivien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149725"/>
            <a:ext cx="266382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7" descr="liga-bb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6899" y="4437112"/>
            <a:ext cx="1728788"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9" name="Text Box 9"/>
          <p:cNvSpPr txBox="1">
            <a:spLocks noChangeArrowheads="1"/>
          </p:cNvSpPr>
          <p:nvPr/>
        </p:nvSpPr>
        <p:spPr bwMode="auto">
          <a:xfrm>
            <a:off x="357188" y="1772816"/>
            <a:ext cx="41005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MX" sz="2000" b="1" dirty="0">
                <a:latin typeface="Arial Narrow" pitchFamily="34" charset="0"/>
              </a:rPr>
              <a:t>Banca Oficial y Privada de primer piso: </a:t>
            </a:r>
            <a:endParaRPr lang="es-ES" sz="2000" b="1" dirty="0">
              <a:latin typeface="Arial Narrow" pitchFamily="34" charset="0"/>
            </a:endParaRPr>
          </a:p>
        </p:txBody>
      </p:sp>
      <p:pic>
        <p:nvPicPr>
          <p:cNvPr id="87056" name="Imagen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5879802"/>
            <a:ext cx="3025775"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upo 8"/>
          <p:cNvGrpSpPr/>
          <p:nvPr/>
        </p:nvGrpSpPr>
        <p:grpSpPr>
          <a:xfrm>
            <a:off x="0" y="41231"/>
            <a:ext cx="2843270" cy="930218"/>
            <a:chOff x="-71470" y="0"/>
            <a:chExt cx="3071834" cy="1142984"/>
          </a:xfrm>
        </p:grpSpPr>
        <p:pic>
          <p:nvPicPr>
            <p:cNvPr id="17" name="Picture 2" descr="H:\Cámara de comercio de Urabá\Logo Transparente\Logo_CCU_color-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4845" y="0"/>
              <a:ext cx="1183949" cy="750574"/>
            </a:xfrm>
            <a:prstGeom prst="rect">
              <a:avLst/>
            </a:prstGeom>
            <a:noFill/>
            <a:extLst>
              <a:ext uri="{909E8E84-426E-40DD-AFC4-6F175D3DCCD1}">
                <a14:hiddenFill xmlns:a14="http://schemas.microsoft.com/office/drawing/2010/main">
                  <a:solidFill>
                    <a:srgbClr val="FFFFFF"/>
                  </a:solidFill>
                </a14:hiddenFill>
              </a:ext>
            </a:extLst>
          </p:spPr>
        </p:pic>
        <p:sp>
          <p:nvSpPr>
            <p:cNvPr id="18" name="1 Título"/>
            <p:cNvSpPr txBox="1">
              <a:spLocks/>
            </p:cNvSpPr>
            <p:nvPr/>
          </p:nvSpPr>
          <p:spPr bwMode="auto">
            <a:xfrm>
              <a:off x="-71470" y="642918"/>
              <a:ext cx="3071834" cy="5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ES" sz="16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Por una región sin fronteras</a:t>
              </a: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r>
              <a:b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br>
              <a:r>
                <a:rPr kumimoji="0" lang="es-ES"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t>
              </a:r>
              <a:endPar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p:txBody>
        </p:sp>
      </p:grpSp>
      <p:pic>
        <p:nvPicPr>
          <p:cNvPr id="84995" name="Imagen 1" descr="cid:image001.jpg@01CEC592.4EB0588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6639" y="3453596"/>
            <a:ext cx="227950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520" y="2299863"/>
            <a:ext cx="2819794" cy="762106"/>
          </a:xfrm>
          <a:prstGeom prst="rect">
            <a:avLst/>
          </a:prstGeom>
        </p:spPr>
      </p:pic>
      <p:pic>
        <p:nvPicPr>
          <p:cNvPr id="5" name="Imagen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76414" y="2548754"/>
            <a:ext cx="2269757" cy="882174"/>
          </a:xfrm>
          <a:prstGeom prst="rect">
            <a:avLst/>
          </a:prstGeom>
        </p:spPr>
      </p:pic>
      <p:pic>
        <p:nvPicPr>
          <p:cNvPr id="6" name="Imagen 5"/>
          <p:cNvPicPr>
            <a:picLocks noChangeAspect="1"/>
          </p:cNvPicPr>
          <p:nvPr/>
        </p:nvPicPr>
        <p:blipFill>
          <a:blip r:embed="rId10"/>
          <a:stretch>
            <a:fillRect/>
          </a:stretch>
        </p:blipFill>
        <p:spPr>
          <a:xfrm>
            <a:off x="3275856" y="2548754"/>
            <a:ext cx="2351337" cy="746439"/>
          </a:xfrm>
          <a:prstGeom prst="rect">
            <a:avLst/>
          </a:prstGeom>
        </p:spPr>
      </p:pic>
      <p:pic>
        <p:nvPicPr>
          <p:cNvPr id="7" name="Imagen 6"/>
          <p:cNvPicPr>
            <a:picLocks noChangeAspect="1"/>
          </p:cNvPicPr>
          <p:nvPr/>
        </p:nvPicPr>
        <p:blipFill>
          <a:blip r:embed="rId11"/>
          <a:stretch>
            <a:fillRect/>
          </a:stretch>
        </p:blipFill>
        <p:spPr>
          <a:xfrm>
            <a:off x="6224256" y="3653209"/>
            <a:ext cx="2537979" cy="639887"/>
          </a:xfrm>
          <a:prstGeom prst="rect">
            <a:avLst/>
          </a:prstGeom>
        </p:spPr>
      </p:pic>
      <p:pic>
        <p:nvPicPr>
          <p:cNvPr id="8" name="Imagen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7108" y="4373813"/>
            <a:ext cx="2822075" cy="783379"/>
          </a:xfrm>
          <a:prstGeom prst="rect">
            <a:avLst/>
          </a:prstGeom>
        </p:spPr>
      </p:pic>
      <p:pic>
        <p:nvPicPr>
          <p:cNvPr id="10" name="Imagen 9"/>
          <p:cNvPicPr>
            <a:picLocks noChangeAspect="1"/>
          </p:cNvPicPr>
          <p:nvPr/>
        </p:nvPicPr>
        <p:blipFill>
          <a:blip r:embed="rId13"/>
          <a:stretch>
            <a:fillRect/>
          </a:stretch>
        </p:blipFill>
        <p:spPr>
          <a:xfrm>
            <a:off x="5671343" y="5186139"/>
            <a:ext cx="3200400" cy="619125"/>
          </a:xfrm>
          <a:prstGeom prst="rect">
            <a:avLst/>
          </a:prstGeom>
        </p:spPr>
      </p:pic>
      <p:pic>
        <p:nvPicPr>
          <p:cNvPr id="11" name="Imagen 10"/>
          <p:cNvPicPr>
            <a:picLocks noChangeAspect="1"/>
          </p:cNvPicPr>
          <p:nvPr/>
        </p:nvPicPr>
        <p:blipFill>
          <a:blip r:embed="rId14"/>
          <a:stretch>
            <a:fillRect/>
          </a:stretch>
        </p:blipFill>
        <p:spPr>
          <a:xfrm>
            <a:off x="357228" y="5846788"/>
            <a:ext cx="2126580" cy="702266"/>
          </a:xfrm>
          <a:prstGeom prst="rect">
            <a:avLst/>
          </a:prstGeom>
        </p:spPr>
      </p:pic>
      <p:pic>
        <p:nvPicPr>
          <p:cNvPr id="12" name="Imagen 11"/>
          <p:cNvPicPr>
            <a:picLocks noChangeAspect="1"/>
          </p:cNvPicPr>
          <p:nvPr/>
        </p:nvPicPr>
        <p:blipFill>
          <a:blip r:embed="rId15"/>
          <a:stretch>
            <a:fillRect/>
          </a:stretch>
        </p:blipFill>
        <p:spPr>
          <a:xfrm>
            <a:off x="6324922" y="5921077"/>
            <a:ext cx="2495550" cy="676275"/>
          </a:xfrm>
          <a:prstGeom prst="rect">
            <a:avLst/>
          </a:prstGeom>
        </p:spPr>
      </p:pic>
      <p:pic>
        <p:nvPicPr>
          <p:cNvPr id="13" name="Imagen 12"/>
          <p:cNvPicPr>
            <a:picLocks noChangeAspect="1"/>
          </p:cNvPicPr>
          <p:nvPr/>
        </p:nvPicPr>
        <p:blipFill>
          <a:blip r:embed="rId16"/>
          <a:stretch>
            <a:fillRect/>
          </a:stretch>
        </p:blipFill>
        <p:spPr>
          <a:xfrm>
            <a:off x="219986" y="4992950"/>
            <a:ext cx="2162175" cy="723900"/>
          </a:xfrm>
          <a:prstGeom prst="rect">
            <a:avLst/>
          </a:prstGeom>
        </p:spPr>
      </p:pic>
      <p:pic>
        <p:nvPicPr>
          <p:cNvPr id="14" name="Imagen 13"/>
          <p:cNvPicPr>
            <a:picLocks noChangeAspect="1"/>
          </p:cNvPicPr>
          <p:nvPr/>
        </p:nvPicPr>
        <p:blipFill>
          <a:blip r:embed="rId17"/>
          <a:stretch>
            <a:fillRect/>
          </a:stretch>
        </p:blipFill>
        <p:spPr>
          <a:xfrm>
            <a:off x="3046212" y="5229200"/>
            <a:ext cx="2247900" cy="67627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268760"/>
            <a:ext cx="8229600" cy="4525963"/>
          </a:xfrm>
        </p:spPr>
        <p:txBody>
          <a:bodyPr rtlCol="0">
            <a:normAutofit fontScale="25000" lnSpcReduction="20000"/>
          </a:bodyPr>
          <a:lstStyle/>
          <a:p>
            <a:pPr marL="0" algn="ctr" eaLnBrk="1" hangingPunct="1">
              <a:lnSpc>
                <a:spcPct val="110000"/>
              </a:lnSpc>
              <a:spcBef>
                <a:spcPct val="0"/>
              </a:spcBef>
              <a:buClr>
                <a:schemeClr val="tx1"/>
              </a:buClr>
              <a:buFont typeface="Arial" pitchFamily="34" charset="0"/>
              <a:buNone/>
              <a:defRPr/>
            </a:pPr>
            <a:r>
              <a:rPr lang="es-CO" sz="12000" b="1" dirty="0" smtClean="0">
                <a:latin typeface="Tahoma" pitchFamily="34" charset="0"/>
                <a:cs typeface="Tahoma" pitchFamily="34" charset="0"/>
              </a:rPr>
              <a:t>Ventajas competitivas que están por desarrollar</a:t>
            </a:r>
          </a:p>
          <a:p>
            <a:pPr algn="ctr" eaLnBrk="1" fontAlgn="auto" hangingPunct="1">
              <a:lnSpc>
                <a:spcPct val="120000"/>
              </a:lnSpc>
              <a:spcBef>
                <a:spcPts val="0"/>
              </a:spcBef>
              <a:spcAft>
                <a:spcPts val="0"/>
              </a:spcAft>
              <a:buFont typeface="Arial" pitchFamily="34" charset="0"/>
              <a:buNone/>
              <a:defRPr/>
            </a:pPr>
            <a:endParaRPr lang="es-CO" sz="6000" b="1" i="1" dirty="0" smtClean="0">
              <a:latin typeface="Tahoma" pitchFamily="34" charset="0"/>
              <a:cs typeface="Tahoma" pitchFamily="34" charset="0"/>
            </a:endParaRPr>
          </a:p>
          <a:p>
            <a:pPr eaLnBrk="1" fontAlgn="auto" hangingPunct="1">
              <a:spcAft>
                <a:spcPts val="0"/>
              </a:spcAft>
              <a:defRPr/>
            </a:pPr>
            <a:endParaRPr lang="es-CO" sz="2400" b="1" dirty="0">
              <a:latin typeface="Tahoma" pitchFamily="34" charset="0"/>
              <a:cs typeface="Tahoma" pitchFamily="34" charset="0"/>
            </a:endParaRPr>
          </a:p>
          <a:p>
            <a:pPr algn="just" eaLnBrk="1" fontAlgn="auto" hangingPunct="1">
              <a:lnSpc>
                <a:spcPct val="120000"/>
              </a:lnSpc>
              <a:spcBef>
                <a:spcPts val="0"/>
              </a:spcBef>
              <a:spcAft>
                <a:spcPts val="0"/>
              </a:spcAft>
              <a:defRPr/>
            </a:pPr>
            <a:r>
              <a:rPr lang="es-CO" sz="8000" dirty="0" smtClean="0">
                <a:latin typeface="Tahoma" pitchFamily="34" charset="0"/>
                <a:cs typeface="Tahoma" pitchFamily="34" charset="0"/>
              </a:rPr>
              <a:t>La región tiene todo el potencial para generar procesos de valor agregado con destino a la  la exportación y los mercados internos que aún no ha desarrollado.</a:t>
            </a:r>
          </a:p>
          <a:p>
            <a:pPr algn="just" eaLnBrk="1" fontAlgn="auto" hangingPunct="1">
              <a:lnSpc>
                <a:spcPct val="120000"/>
              </a:lnSpc>
              <a:spcBef>
                <a:spcPts val="0"/>
              </a:spcBef>
              <a:spcAft>
                <a:spcPts val="0"/>
              </a:spcAft>
              <a:buFont typeface="Arial" pitchFamily="34" charset="0"/>
              <a:buNone/>
              <a:defRPr/>
            </a:pPr>
            <a:endParaRPr lang="es-CO" sz="4000" dirty="0" smtClean="0">
              <a:latin typeface="Tahoma" pitchFamily="34" charset="0"/>
              <a:cs typeface="Tahoma" pitchFamily="34" charset="0"/>
            </a:endParaRPr>
          </a:p>
          <a:p>
            <a:pPr algn="just" eaLnBrk="1" fontAlgn="auto" hangingPunct="1">
              <a:lnSpc>
                <a:spcPct val="120000"/>
              </a:lnSpc>
              <a:spcBef>
                <a:spcPts val="0"/>
              </a:spcBef>
              <a:spcAft>
                <a:spcPts val="0"/>
              </a:spcAft>
              <a:buFont typeface="Arial" pitchFamily="34" charset="0"/>
              <a:buNone/>
              <a:defRPr/>
            </a:pPr>
            <a:endParaRPr lang="es-CO" sz="4000" dirty="0" smtClean="0">
              <a:latin typeface="Tahoma" pitchFamily="34" charset="0"/>
              <a:cs typeface="Tahoma" pitchFamily="34" charset="0"/>
            </a:endParaRPr>
          </a:p>
          <a:p>
            <a:pPr algn="just" eaLnBrk="1" fontAlgn="auto" hangingPunct="1">
              <a:lnSpc>
                <a:spcPct val="120000"/>
              </a:lnSpc>
              <a:spcBef>
                <a:spcPts val="0"/>
              </a:spcBef>
              <a:spcAft>
                <a:spcPts val="0"/>
              </a:spcAft>
              <a:defRPr/>
            </a:pPr>
            <a:r>
              <a:rPr lang="es-CO" sz="8000" dirty="0" smtClean="0">
                <a:latin typeface="Tahoma" pitchFamily="34" charset="0"/>
                <a:cs typeface="Tahoma" pitchFamily="34" charset="0"/>
              </a:rPr>
              <a:t>Su potencial ha llamado la atención de las instituciones, de los centros de investigación y del gobierno en todos los niveles territoriales. Es una Región altamente estudiada en sus deficiencias y potencialidades y tiene plan estratégico para su desarrollo. </a:t>
            </a:r>
          </a:p>
          <a:p>
            <a:pPr algn="just" eaLnBrk="1" fontAlgn="auto" hangingPunct="1">
              <a:lnSpc>
                <a:spcPct val="120000"/>
              </a:lnSpc>
              <a:spcBef>
                <a:spcPts val="0"/>
              </a:spcBef>
              <a:spcAft>
                <a:spcPts val="0"/>
              </a:spcAft>
              <a:buFont typeface="Arial" pitchFamily="34" charset="0"/>
              <a:buNone/>
              <a:defRPr/>
            </a:pPr>
            <a:endParaRPr lang="es-CO" sz="4000" dirty="0" smtClean="0">
              <a:latin typeface="Tahoma" pitchFamily="34" charset="0"/>
              <a:cs typeface="Tahoma" pitchFamily="34" charset="0"/>
            </a:endParaRPr>
          </a:p>
          <a:p>
            <a:pPr marL="0" indent="0" algn="just" eaLnBrk="1" fontAlgn="auto" hangingPunct="1">
              <a:lnSpc>
                <a:spcPct val="120000"/>
              </a:lnSpc>
              <a:spcBef>
                <a:spcPts val="0"/>
              </a:spcBef>
              <a:spcAft>
                <a:spcPts val="0"/>
              </a:spcAft>
              <a:buNone/>
              <a:defRPr/>
            </a:pPr>
            <a:endParaRPr lang="es-CO" sz="8000" dirty="0" smtClean="0">
              <a:latin typeface="Tahoma" pitchFamily="34" charset="0"/>
              <a:cs typeface="Tahoma" pitchFamily="34" charset="0"/>
            </a:endParaRPr>
          </a:p>
          <a:p>
            <a:pPr eaLnBrk="1" fontAlgn="auto" hangingPunct="1">
              <a:spcAft>
                <a:spcPts val="0"/>
              </a:spcAft>
              <a:buFont typeface="Arial" pitchFamily="34" charset="0"/>
              <a:buNone/>
              <a:defRPr/>
            </a:pPr>
            <a:endParaRPr lang="es-CO" sz="8000" b="1" dirty="0" smtClean="0">
              <a:latin typeface="Tahoma" pitchFamily="34" charset="0"/>
              <a:cs typeface="Tahoma" pitchFamily="34" charset="0"/>
            </a:endParaRPr>
          </a:p>
        </p:txBody>
      </p:sp>
      <p:pic>
        <p:nvPicPr>
          <p:cNvPr id="5" name="Picture 2" descr="H:\Cámara de comercio de Urabá\Logo Transparente\Logo_CCU_color-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0"/>
            <a:ext cx="1101210" cy="750574"/>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bwMode="auto">
          <a:xfrm>
            <a:off x="-71470" y="642918"/>
            <a:ext cx="3071834" cy="5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ES" sz="16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Por una región sin fronteras</a:t>
            </a:r>
            <a:r>
              <a:rPr kumimoji="0" lang="es-ES" sz="2000" b="1" i="1"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a:t>
            </a:r>
            <a: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r>
            <a:br>
              <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br>
            <a:r>
              <a:rPr kumimoji="0" lang="es-ES"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 </a:t>
            </a:r>
            <a:endParaRPr kumimoji="0" lang="es-CO" sz="20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Título"/>
          <p:cNvSpPr>
            <a:spLocks noGrp="1"/>
          </p:cNvSpPr>
          <p:nvPr>
            <p:ph type="ctrTitle"/>
          </p:nvPr>
        </p:nvSpPr>
        <p:spPr>
          <a:xfrm>
            <a:off x="642938" y="1341438"/>
            <a:ext cx="7772400" cy="1000125"/>
          </a:xfrm>
        </p:spPr>
        <p:txBody>
          <a:bodyPr/>
          <a:lstStyle/>
          <a:p>
            <a:pPr eaLnBrk="1" hangingPunct="1"/>
            <a:r>
              <a:rPr lang="es-CO" sz="3400" b="1" dirty="0" smtClean="0">
                <a:latin typeface="Tahoma" pitchFamily="34" charset="0"/>
                <a:cs typeface="Tahoma" pitchFamily="34" charset="0"/>
              </a:rPr>
              <a:t>Ubicación estratégica</a:t>
            </a:r>
          </a:p>
        </p:txBody>
      </p:sp>
      <p:sp>
        <p:nvSpPr>
          <p:cNvPr id="5" name="2 Marcador de contenido"/>
          <p:cNvSpPr txBox="1">
            <a:spLocks/>
          </p:cNvSpPr>
          <p:nvPr/>
        </p:nvSpPr>
        <p:spPr>
          <a:xfrm>
            <a:off x="642938" y="2492375"/>
            <a:ext cx="4686300" cy="4143375"/>
          </a:xfrm>
          <a:prstGeom prst="rect">
            <a:avLst/>
          </a:prstGeom>
        </p:spPr>
        <p:txBody>
          <a:bodyPr/>
          <a:lstStyle/>
          <a:p>
            <a:pPr marL="273050" indent="-273050" algn="just" fontAlgn="auto">
              <a:spcBef>
                <a:spcPts val="300"/>
              </a:spcBef>
              <a:spcAft>
                <a:spcPts val="0"/>
              </a:spcAft>
              <a:buClr>
                <a:schemeClr val="accent2">
                  <a:lumMod val="60000"/>
                  <a:lumOff val="40000"/>
                </a:schemeClr>
              </a:buClr>
              <a:buSzPct val="75000"/>
              <a:buFontTx/>
              <a:buBlip>
                <a:blip r:embed="rId2"/>
              </a:buBlip>
              <a:defRPr/>
            </a:pPr>
            <a:r>
              <a:rPr lang="es-CO" sz="2200" b="1" dirty="0">
                <a:latin typeface="Tahoma" pitchFamily="34" charset="0"/>
                <a:cs typeface="Tahoma" pitchFamily="34" charset="0"/>
              </a:rPr>
              <a:t>Fácil acceso a los mercados externos </a:t>
            </a:r>
            <a:r>
              <a:rPr lang="es-CO" sz="2200" dirty="0">
                <a:latin typeface="Tahoma" pitchFamily="34" charset="0"/>
                <a:cs typeface="Tahoma" pitchFamily="34" charset="0"/>
              </a:rPr>
              <a:t>del Pacifico y el Caribe, Centroamérica, EE.UU.  y la Unión Europea.</a:t>
            </a:r>
          </a:p>
          <a:p>
            <a:pPr marL="273050" indent="-273050" algn="just" fontAlgn="auto">
              <a:spcBef>
                <a:spcPts val="300"/>
              </a:spcBef>
              <a:spcAft>
                <a:spcPts val="0"/>
              </a:spcAft>
              <a:buClr>
                <a:schemeClr val="accent2">
                  <a:lumMod val="60000"/>
                  <a:lumOff val="40000"/>
                </a:schemeClr>
              </a:buClr>
              <a:buSzPct val="75000"/>
              <a:buFontTx/>
              <a:buBlip>
                <a:blip r:embed="rId2"/>
              </a:buBlip>
              <a:defRPr/>
            </a:pPr>
            <a:r>
              <a:rPr lang="es-CO" sz="2200" b="1" dirty="0">
                <a:latin typeface="Tahoma" pitchFamily="34" charset="0"/>
                <a:cs typeface="Tahoma" pitchFamily="34" charset="0"/>
              </a:rPr>
              <a:t>Puerta de entrada a Suramérica y al Mercado Andino</a:t>
            </a:r>
            <a:r>
              <a:rPr lang="es-CO" sz="2200" dirty="0">
                <a:latin typeface="Tahoma" pitchFamily="34" charset="0"/>
                <a:cs typeface="Tahoma" pitchFamily="34" charset="0"/>
              </a:rPr>
              <a:t>, con </a:t>
            </a:r>
            <a:r>
              <a:rPr lang="es-CO" sz="2200" dirty="0" smtClean="0">
                <a:latin typeface="Tahoma" pitchFamily="34" charset="0"/>
                <a:cs typeface="Tahoma" pitchFamily="34" charset="0"/>
              </a:rPr>
              <a:t>más de 115 </a:t>
            </a:r>
            <a:r>
              <a:rPr lang="es-CO" sz="2200" dirty="0">
                <a:latin typeface="Tahoma" pitchFamily="34" charset="0"/>
                <a:cs typeface="Tahoma" pitchFamily="34" charset="0"/>
              </a:rPr>
              <a:t>millones de consumidores.</a:t>
            </a:r>
          </a:p>
          <a:p>
            <a:pPr marL="273050" indent="-273050" algn="just" fontAlgn="auto">
              <a:spcBef>
                <a:spcPts val="300"/>
              </a:spcBef>
              <a:spcAft>
                <a:spcPts val="0"/>
              </a:spcAft>
              <a:buClr>
                <a:schemeClr val="accent2">
                  <a:lumMod val="60000"/>
                  <a:lumOff val="40000"/>
                </a:schemeClr>
              </a:buClr>
              <a:buSzPct val="75000"/>
              <a:buFontTx/>
              <a:buBlip>
                <a:blip r:embed="rId2"/>
              </a:buBlip>
              <a:defRPr/>
            </a:pPr>
            <a:r>
              <a:rPr lang="es-CO" sz="2200" dirty="0">
                <a:latin typeface="Tahoma" pitchFamily="34" charset="0"/>
                <a:cs typeface="Tahoma" pitchFamily="34" charset="0"/>
              </a:rPr>
              <a:t>Conexión a los mercados nacionales e internacionales</a:t>
            </a:r>
          </a:p>
        </p:txBody>
      </p:sp>
      <p:pic>
        <p:nvPicPr>
          <p:cNvPr id="7" name="Picture 2"/>
          <p:cNvPicPr>
            <a:picLocks noChangeAspect="1" noChangeArrowheads="1"/>
          </p:cNvPicPr>
          <p:nvPr/>
        </p:nvPicPr>
        <p:blipFill>
          <a:blip r:embed="rId3"/>
          <a:srcRect/>
          <a:stretch>
            <a:fillRect/>
          </a:stretch>
        </p:blipFill>
        <p:spPr bwMode="auto">
          <a:xfrm>
            <a:off x="6011863" y="2214563"/>
            <a:ext cx="2335212" cy="4094162"/>
          </a:xfrm>
          <a:prstGeom prst="rect">
            <a:avLst/>
          </a:prstGeom>
          <a:ln>
            <a:noFill/>
          </a:ln>
          <a:effectLst>
            <a:outerShdw blurRad="292100" dist="139700" dir="2700000" algn="tl" rotWithShape="0">
              <a:srgbClr val="333333">
                <a:alpha val="65000"/>
              </a:srgbClr>
            </a:outerShdw>
          </a:effectLst>
        </p:spPr>
      </p:pic>
      <p:pic>
        <p:nvPicPr>
          <p:cNvPr id="8" name="Picture 2" descr="H:\Cámara de comercio de Urabá\Logo Transparente\Logo_CCU_color-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640" y="0"/>
            <a:ext cx="1382972" cy="1097163"/>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txBox="1">
            <a:spLocks/>
          </p:cNvSpPr>
          <p:nvPr/>
        </p:nvSpPr>
        <p:spPr bwMode="auto">
          <a:xfrm>
            <a:off x="179388" y="779449"/>
            <a:ext cx="32400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0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r>
              <a:rPr kumimoji="0" lang="es-ES" sz="16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Por una región sin fronteras</a:t>
            </a:r>
            <a:r>
              <a:rPr kumimoji="0" lang="es-ES" sz="20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r>
              <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r>
            <a:br>
              <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br>
            <a:r>
              <a:rPr kumimoji="0" lang="es-ES"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endPar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7" descr="C:\Documents and Settings\jefcomu\Mis documentos\edificio cámara de comercio apartado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0350"/>
            <a:ext cx="48768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Marcador de contenido"/>
          <p:cNvSpPr>
            <a:spLocks noGrp="1"/>
          </p:cNvSpPr>
          <p:nvPr>
            <p:ph idx="1"/>
          </p:nvPr>
        </p:nvSpPr>
        <p:spPr>
          <a:xfrm>
            <a:off x="5364088" y="1125538"/>
            <a:ext cx="3528392" cy="4525962"/>
          </a:xfrm>
        </p:spPr>
        <p:txBody>
          <a:bodyPr rtlCol="0">
            <a:normAutofit/>
          </a:bodyPr>
          <a:lstStyle/>
          <a:p>
            <a:pPr algn="just" eaLnBrk="1" fontAlgn="auto" hangingPunct="1">
              <a:spcAft>
                <a:spcPts val="0"/>
              </a:spcAft>
              <a:buFont typeface="Arial" pitchFamily="34" charset="0"/>
              <a:buNone/>
              <a:defRPr/>
            </a:pPr>
            <a:endParaRPr lang="es-CO" sz="2800" b="1" dirty="0" smtClean="0">
              <a:latin typeface="Tahoma" pitchFamily="34" charset="0"/>
              <a:cs typeface="Tahoma" pitchFamily="34" charset="0"/>
            </a:endParaRPr>
          </a:p>
          <a:p>
            <a:pPr algn="just" eaLnBrk="1" fontAlgn="auto" hangingPunct="1">
              <a:spcAft>
                <a:spcPts val="0"/>
              </a:spcAft>
              <a:buFont typeface="Arial" pitchFamily="34" charset="0"/>
              <a:buNone/>
              <a:defRPr/>
            </a:pPr>
            <a:endParaRPr lang="es-CO" sz="2800" b="1" dirty="0">
              <a:latin typeface="Tahoma" pitchFamily="34" charset="0"/>
              <a:cs typeface="Tahoma" pitchFamily="34" charset="0"/>
            </a:endParaRPr>
          </a:p>
          <a:p>
            <a:pPr algn="just" eaLnBrk="1" fontAlgn="auto" hangingPunct="1">
              <a:spcAft>
                <a:spcPts val="0"/>
              </a:spcAft>
              <a:buFont typeface="Arial" pitchFamily="34" charset="0"/>
              <a:buNone/>
              <a:defRPr/>
            </a:pPr>
            <a:r>
              <a:rPr lang="es-CO" sz="4400" b="1" dirty="0" smtClean="0">
                <a:effectLst>
                  <a:outerShdw blurRad="38100" dist="38100" dir="2700000" algn="tl">
                    <a:srgbClr val="000000">
                      <a:alpha val="43137"/>
                    </a:srgbClr>
                  </a:outerShdw>
                </a:effectLst>
                <a:latin typeface="Tahoma" pitchFamily="34" charset="0"/>
                <a:cs typeface="Tahoma" pitchFamily="34" charset="0"/>
              </a:rPr>
              <a:t>     </a:t>
            </a:r>
            <a:r>
              <a:rPr lang="es-CO" sz="4400" b="1" dirty="0" smtClean="0">
                <a:latin typeface="Tahoma" pitchFamily="34" charset="0"/>
                <a:cs typeface="Tahoma" pitchFamily="34" charset="0"/>
              </a:rPr>
              <a:t>URABÁ</a:t>
            </a:r>
          </a:p>
          <a:p>
            <a:pPr algn="ctr" eaLnBrk="1" fontAlgn="auto" hangingPunct="1">
              <a:spcAft>
                <a:spcPts val="0"/>
              </a:spcAft>
              <a:buFont typeface="Arial" pitchFamily="34" charset="0"/>
              <a:buNone/>
              <a:defRPr/>
            </a:pPr>
            <a:r>
              <a:rPr lang="es-CO" sz="2400" b="1" dirty="0" smtClean="0">
                <a:latin typeface="Bookman Old Style" pitchFamily="18" charset="0"/>
                <a:cs typeface="Tahoma" pitchFamily="34" charset="0"/>
              </a:rPr>
              <a:t>   </a:t>
            </a:r>
            <a:r>
              <a:rPr lang="es-CO" sz="2400" dirty="0" smtClean="0">
                <a:latin typeface="Tahoma" panose="020B0604030504040204" pitchFamily="34" charset="0"/>
                <a:ea typeface="Tahoma" panose="020B0604030504040204" pitchFamily="34" charset="0"/>
                <a:cs typeface="Tahoma" panose="020B0604030504040204" pitchFamily="34" charset="0"/>
              </a:rPr>
              <a:t>UNA GRAN OPORTUNIDAD PARA EL DESARROLLO Y CRECIMIENTO EMPRESARIAL</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5 Marcador de número de diapositiva"/>
          <p:cNvSpPr>
            <a:spLocks noGrp="1"/>
          </p:cNvSpPr>
          <p:nvPr>
            <p:ph type="sldNum" sz="quarter" idx="12"/>
          </p:nvPr>
        </p:nvSpPr>
        <p:spPr/>
        <p:txBody>
          <a:bodyPr/>
          <a:lstStyle/>
          <a:p>
            <a:pPr>
              <a:defRPr/>
            </a:pPr>
            <a:fld id="{52C6CF05-0542-484F-9718-0FC59871AFF5}" type="slidenum">
              <a:rPr lang="es-ES"/>
              <a:pPr>
                <a:defRPr/>
              </a:pPr>
              <a:t>4</a:t>
            </a:fld>
            <a:endParaRPr lang="es-ES" dirty="0"/>
          </a:p>
        </p:txBody>
      </p:sp>
      <p:sp>
        <p:nvSpPr>
          <p:cNvPr id="57347" name="Rectangle 2"/>
          <p:cNvSpPr>
            <a:spLocks noGrp="1" noChangeArrowheads="1"/>
          </p:cNvSpPr>
          <p:nvPr>
            <p:ph type="title"/>
          </p:nvPr>
        </p:nvSpPr>
        <p:spPr/>
        <p:txBody>
          <a:bodyPr/>
          <a:lstStyle/>
          <a:p>
            <a:pPr eaLnBrk="1" hangingPunct="1"/>
            <a:endParaRPr lang="es-CO" dirty="0" smtClean="0"/>
          </a:p>
        </p:txBody>
      </p:sp>
      <p:sp>
        <p:nvSpPr>
          <p:cNvPr id="57348" name="Rectangle 3"/>
          <p:cNvSpPr>
            <a:spLocks noGrp="1" noChangeArrowheads="1"/>
          </p:cNvSpPr>
          <p:nvPr>
            <p:ph type="body" idx="1"/>
          </p:nvPr>
        </p:nvSpPr>
        <p:spPr/>
        <p:txBody>
          <a:bodyPr/>
          <a:lstStyle/>
          <a:p>
            <a:pPr eaLnBrk="1" hangingPunct="1"/>
            <a:endParaRPr lang="es-CO" dirty="0" smtClean="0"/>
          </a:p>
        </p:txBody>
      </p:sp>
      <p:sp>
        <p:nvSpPr>
          <p:cNvPr id="57349"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a:spcBef>
                <a:spcPct val="50000"/>
              </a:spcBef>
            </a:pPr>
            <a:endParaRPr lang="es-CO" b="1" dirty="0">
              <a:solidFill>
                <a:srgbClr val="FFFFFF"/>
              </a:solidFill>
            </a:endParaRPr>
          </a:p>
        </p:txBody>
      </p:sp>
      <p:graphicFrame>
        <p:nvGraphicFramePr>
          <p:cNvPr id="57350" name="Object 5"/>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57549" name="Diapositiva" r:id="rId3" imgW="4113417" imgH="3084745" progId="PowerPoint.Slide.8">
                  <p:embed/>
                </p:oleObj>
              </mc:Choice>
              <mc:Fallback>
                <p:oleObj name="Diapositiva" r:id="rId3" imgW="4113417" imgH="3084745" progId="PowerPoint.Slide.8">
                  <p:embed/>
                  <p:pic>
                    <p:nvPicPr>
                      <p:cNvPr id="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351" name="Rectangle 7"/>
          <p:cNvSpPr>
            <a:spLocks noChangeArrowheads="1"/>
          </p:cNvSpPr>
          <p:nvPr/>
        </p:nvSpPr>
        <p:spPr bwMode="auto">
          <a:xfrm>
            <a:off x="0" y="50387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a:spcBef>
                <a:spcPct val="50000"/>
              </a:spcBef>
            </a:pPr>
            <a:endParaRPr lang="es-CO" b="1" dirty="0">
              <a:solidFill>
                <a:srgbClr val="FFFFFF"/>
              </a:solidFill>
            </a:endParaRPr>
          </a:p>
        </p:txBody>
      </p:sp>
      <p:pic>
        <p:nvPicPr>
          <p:cNvPr id="10" name="Picture 2" descr="H:\Cámara de comercio de Urabá\Logo Transparente\Logo_CCU_color-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7543" y="48921"/>
            <a:ext cx="1552826" cy="1097163"/>
          </a:xfrm>
          <a:prstGeom prst="rect">
            <a:avLst/>
          </a:prstGeom>
          <a:noFill/>
          <a:extLst>
            <a:ext uri="{909E8E84-426E-40DD-AFC4-6F175D3DCCD1}">
              <a14:hiddenFill xmlns:a14="http://schemas.microsoft.com/office/drawing/2010/main">
                <a:solidFill>
                  <a:srgbClr val="FFFFFF"/>
                </a:solidFill>
              </a14:hiddenFill>
            </a:ext>
          </a:extLst>
        </p:spPr>
      </p:pic>
      <p:sp>
        <p:nvSpPr>
          <p:cNvPr id="12" name="1 Título"/>
          <p:cNvSpPr txBox="1">
            <a:spLocks/>
          </p:cNvSpPr>
          <p:nvPr/>
        </p:nvSpPr>
        <p:spPr bwMode="auto">
          <a:xfrm>
            <a:off x="5903913" y="857232"/>
            <a:ext cx="32400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000" b="1" i="1" u="none" strike="noStrike" kern="1200" cap="none" spc="0" normalizeH="0" baseline="0" noProof="0" dirty="0" smtClean="0">
                <a:ln>
                  <a:noFill/>
                </a:ln>
                <a:solidFill>
                  <a:schemeClr val="bg2"/>
                </a:solidFill>
                <a:effectLst/>
                <a:uLnTx/>
                <a:uFillTx/>
                <a:latin typeface="Times New Roman" pitchFamily="18" charset="0"/>
                <a:ea typeface="+mj-ea"/>
                <a:cs typeface="Times New Roman" pitchFamily="18" charset="0"/>
              </a:rPr>
              <a:t>“</a:t>
            </a:r>
            <a:r>
              <a:rPr kumimoji="0" lang="es-ES" sz="1600" b="1" i="1" u="none" strike="noStrike" kern="1200" cap="none" spc="0" normalizeH="0" baseline="0" noProof="0" dirty="0" smtClean="0">
                <a:ln>
                  <a:noFill/>
                </a:ln>
                <a:solidFill>
                  <a:schemeClr val="bg2"/>
                </a:solidFill>
                <a:effectLst/>
                <a:uLnTx/>
                <a:uFillTx/>
                <a:latin typeface="Times New Roman" pitchFamily="18" charset="0"/>
                <a:ea typeface="+mj-ea"/>
                <a:cs typeface="Times New Roman" pitchFamily="18" charset="0"/>
              </a:rPr>
              <a:t>Por una región sin fronteras</a:t>
            </a:r>
            <a:r>
              <a:rPr kumimoji="0" lang="es-ES" sz="2000" b="1" i="1" u="none" strike="noStrike" kern="1200" cap="none" spc="0" normalizeH="0" baseline="0" noProof="0" dirty="0" smtClean="0">
                <a:ln>
                  <a:noFill/>
                </a:ln>
                <a:solidFill>
                  <a:schemeClr val="bg2"/>
                </a:solidFill>
                <a:effectLst/>
                <a:uLnTx/>
                <a:uFillTx/>
                <a:latin typeface="Times New Roman" pitchFamily="18" charset="0"/>
                <a:ea typeface="+mj-ea"/>
                <a:cs typeface="Times New Roman" pitchFamily="18" charset="0"/>
              </a:rPr>
              <a:t>”</a:t>
            </a:r>
            <a:r>
              <a:rPr kumimoji="0" lang="es-CO" sz="2000" b="0" i="0" u="none" strike="noStrike" kern="1200" cap="none" spc="0" normalizeH="0" baseline="0" noProof="0" dirty="0" smtClean="0">
                <a:ln>
                  <a:noFill/>
                </a:ln>
                <a:solidFill>
                  <a:schemeClr val="bg2"/>
                </a:solidFill>
                <a:effectLst/>
                <a:uLnTx/>
                <a:uFillTx/>
                <a:latin typeface="Times New Roman" pitchFamily="18" charset="0"/>
                <a:ea typeface="+mj-ea"/>
                <a:cs typeface="Times New Roman" pitchFamily="18" charset="0"/>
              </a:rPr>
              <a:t/>
            </a:r>
            <a:br>
              <a:rPr kumimoji="0" lang="es-CO" sz="2000" b="0" i="0" u="none" strike="noStrike" kern="1200" cap="none" spc="0" normalizeH="0" baseline="0" noProof="0" dirty="0" smtClean="0">
                <a:ln>
                  <a:noFill/>
                </a:ln>
                <a:solidFill>
                  <a:schemeClr val="bg2"/>
                </a:solidFill>
                <a:effectLst/>
                <a:uLnTx/>
                <a:uFillTx/>
                <a:latin typeface="Times New Roman" pitchFamily="18" charset="0"/>
                <a:ea typeface="+mj-ea"/>
                <a:cs typeface="Times New Roman" pitchFamily="18" charset="0"/>
              </a:rPr>
            </a:br>
            <a:r>
              <a:rPr kumimoji="0" lang="es-ES"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endPar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Título"/>
          <p:cNvSpPr>
            <a:spLocks noGrp="1"/>
          </p:cNvSpPr>
          <p:nvPr>
            <p:ph type="ctrTitle"/>
          </p:nvPr>
        </p:nvSpPr>
        <p:spPr>
          <a:xfrm>
            <a:off x="642910" y="1357298"/>
            <a:ext cx="7772400" cy="1071562"/>
          </a:xfrm>
        </p:spPr>
        <p:txBody>
          <a:bodyPr/>
          <a:lstStyle/>
          <a:p>
            <a:pPr eaLnBrk="1" hangingPunct="1">
              <a:defRPr/>
            </a:pPr>
            <a:r>
              <a:rPr lang="es-CO" sz="3400" b="1" dirty="0" smtClean="0">
                <a:effectLst>
                  <a:outerShdw blurRad="38100" dist="38100" dir="2700000" algn="tl">
                    <a:srgbClr val="000000">
                      <a:alpha val="43137"/>
                    </a:srgbClr>
                  </a:outerShdw>
                </a:effectLst>
                <a:latin typeface="Tahoma" pitchFamily="34" charset="0"/>
                <a:cs typeface="Tahoma" pitchFamily="34" charset="0"/>
              </a:rPr>
              <a:t>Biodiversidad</a:t>
            </a:r>
          </a:p>
        </p:txBody>
      </p:sp>
      <p:sp>
        <p:nvSpPr>
          <p:cNvPr id="3" name="2 Subtítulo"/>
          <p:cNvSpPr>
            <a:spLocks noGrp="1"/>
          </p:cNvSpPr>
          <p:nvPr>
            <p:ph type="subTitle" idx="1"/>
          </p:nvPr>
        </p:nvSpPr>
        <p:spPr>
          <a:xfrm>
            <a:off x="785813" y="2492375"/>
            <a:ext cx="7500937" cy="2214563"/>
          </a:xfrm>
        </p:spPr>
        <p:txBody>
          <a:bodyPr rtlCol="0">
            <a:normAutofit fontScale="25000" lnSpcReduction="20000"/>
          </a:bodyPr>
          <a:lstStyle/>
          <a:p>
            <a:pPr algn="just" eaLnBrk="1" fontAlgn="auto" hangingPunct="1">
              <a:lnSpc>
                <a:spcPct val="120000"/>
              </a:lnSpc>
              <a:spcBef>
                <a:spcPts val="600"/>
              </a:spcBef>
              <a:spcAft>
                <a:spcPts val="0"/>
              </a:spcAft>
              <a:buSzPct val="75000"/>
              <a:buFont typeface="Arial" pitchFamily="34" charset="0"/>
              <a:buBlip>
                <a:blip r:embed="rId2"/>
              </a:buBlip>
              <a:defRPr/>
            </a:pPr>
            <a:r>
              <a:rPr lang="es-CO" sz="9600" dirty="0" smtClean="0">
                <a:solidFill>
                  <a:schemeClr val="tx1"/>
                </a:solidFill>
                <a:latin typeface="Tahoma" pitchFamily="34" charset="0"/>
                <a:cs typeface="Tahoma" pitchFamily="34" charset="0"/>
              </a:rPr>
              <a:t>Ecosistema estratégico de importancia mundial.  </a:t>
            </a:r>
          </a:p>
          <a:p>
            <a:pPr marL="177800" indent="-177800" algn="just" eaLnBrk="1" fontAlgn="auto" hangingPunct="1">
              <a:lnSpc>
                <a:spcPct val="120000"/>
              </a:lnSpc>
              <a:spcBef>
                <a:spcPts val="600"/>
              </a:spcBef>
              <a:spcAft>
                <a:spcPts val="0"/>
              </a:spcAft>
              <a:buSzPct val="75000"/>
              <a:buFont typeface="Arial" pitchFamily="34" charset="0"/>
              <a:buBlip>
                <a:blip r:embed="rId2"/>
              </a:buBlip>
              <a:defRPr/>
            </a:pPr>
            <a:r>
              <a:rPr lang="es-CO" sz="9600" dirty="0" smtClean="0">
                <a:solidFill>
                  <a:schemeClr val="tx1"/>
                </a:solidFill>
                <a:latin typeface="Tahoma" pitchFamily="34" charset="0"/>
                <a:cs typeface="Tahoma" pitchFamily="34" charset="0"/>
              </a:rPr>
              <a:t>Riqueza ambiental con dimensión económica: producción de oxígeno, captura de Carbono y  producción de agua.</a:t>
            </a:r>
          </a:p>
          <a:p>
            <a:pPr marL="177800" indent="-177800" algn="just" eaLnBrk="1" fontAlgn="auto" hangingPunct="1">
              <a:lnSpc>
                <a:spcPct val="120000"/>
              </a:lnSpc>
              <a:spcBef>
                <a:spcPts val="600"/>
              </a:spcBef>
              <a:spcAft>
                <a:spcPts val="0"/>
              </a:spcAft>
              <a:buSzPct val="75000"/>
              <a:buFont typeface="Arial" pitchFamily="34" charset="0"/>
              <a:buBlip>
                <a:blip r:embed="rId2"/>
              </a:buBlip>
              <a:defRPr/>
            </a:pPr>
            <a:r>
              <a:rPr lang="es-CO" sz="9600" dirty="0" smtClean="0">
                <a:solidFill>
                  <a:schemeClr val="tx1"/>
                </a:solidFill>
                <a:latin typeface="Tahoma" pitchFamily="34" charset="0"/>
                <a:cs typeface="Tahoma" pitchFamily="34" charset="0"/>
              </a:rPr>
              <a:t>Cuenca hídrica intertropical de Suramérica y cuenca solar  del Gran Caribe. </a:t>
            </a:r>
          </a:p>
          <a:p>
            <a:pPr marL="177800" indent="-177800" algn="just" eaLnBrk="1" fontAlgn="auto" hangingPunct="1">
              <a:lnSpc>
                <a:spcPct val="120000"/>
              </a:lnSpc>
              <a:spcBef>
                <a:spcPts val="600"/>
              </a:spcBef>
              <a:spcAft>
                <a:spcPts val="0"/>
              </a:spcAft>
              <a:buSzPct val="75000"/>
              <a:buFont typeface="Arial" pitchFamily="34" charset="0"/>
              <a:buBlip>
                <a:blip r:embed="rId2"/>
              </a:buBlip>
              <a:defRPr/>
            </a:pPr>
            <a:r>
              <a:rPr lang="es-CO" sz="9600" dirty="0" smtClean="0">
                <a:solidFill>
                  <a:schemeClr val="tx1"/>
                </a:solidFill>
                <a:latin typeface="Tahoma" pitchFamily="34" charset="0"/>
                <a:cs typeface="Tahoma" pitchFamily="34" charset="0"/>
              </a:rPr>
              <a:t>Mayores índices de exposición e intensidad solar del mundo.</a:t>
            </a:r>
          </a:p>
          <a:p>
            <a:pPr marL="177800" indent="-177800" algn="just" eaLnBrk="1" fontAlgn="auto" hangingPunct="1">
              <a:lnSpc>
                <a:spcPct val="120000"/>
              </a:lnSpc>
              <a:spcBef>
                <a:spcPts val="600"/>
              </a:spcBef>
              <a:spcAft>
                <a:spcPts val="0"/>
              </a:spcAft>
              <a:buSzPct val="75000"/>
              <a:buFont typeface="Arial" pitchFamily="34" charset="0"/>
              <a:buBlip>
                <a:blip r:embed="rId2"/>
              </a:buBlip>
              <a:defRPr/>
            </a:pPr>
            <a:r>
              <a:rPr lang="es-CO" sz="9600" dirty="0" smtClean="0">
                <a:solidFill>
                  <a:schemeClr val="tx1"/>
                </a:solidFill>
                <a:latin typeface="Tahoma" pitchFamily="34" charset="0"/>
                <a:cs typeface="Tahoma" pitchFamily="34" charset="0"/>
              </a:rPr>
              <a:t>Los más altos niveles de fotosíntesis.</a:t>
            </a:r>
          </a:p>
          <a:p>
            <a:pPr eaLnBrk="1" fontAlgn="auto" hangingPunct="1">
              <a:spcAft>
                <a:spcPts val="0"/>
              </a:spcAft>
              <a:buFont typeface="Arial" pitchFamily="34" charset="0"/>
              <a:buBlip>
                <a:blip r:embed="rId2"/>
              </a:buBlip>
              <a:defRPr/>
            </a:pPr>
            <a:endParaRPr lang="es-CO" dirty="0"/>
          </a:p>
        </p:txBody>
      </p:sp>
      <p:pic>
        <p:nvPicPr>
          <p:cNvPr id="6" name="Picture 2" descr="H:\Cámara de comercio de Urabá\Logo Transparente\Logo_CCU_color-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9933" y="8042"/>
            <a:ext cx="1598996" cy="1097163"/>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bwMode="auto">
          <a:xfrm>
            <a:off x="179388" y="779449"/>
            <a:ext cx="32400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0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r>
              <a:rPr kumimoji="0" lang="es-ES" sz="16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Por una región sin fronteras</a:t>
            </a:r>
            <a:r>
              <a:rPr kumimoji="0" lang="es-ES" sz="20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r>
              <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r>
            <a:br>
              <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br>
            <a:r>
              <a:rPr kumimoji="0" lang="es-ES"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endPar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rtlCol="0">
            <a:normAutofit/>
          </a:bodyPr>
          <a:lstStyle/>
          <a:p>
            <a:pPr eaLnBrk="1" fontAlgn="auto" hangingPunct="1">
              <a:spcAft>
                <a:spcPts val="0"/>
              </a:spcAft>
              <a:buFont typeface="Arial" pitchFamily="34" charset="0"/>
              <a:buNone/>
              <a:defRPr/>
            </a:pPr>
            <a:endParaRPr lang="es-CO" b="1" dirty="0" smtClean="0">
              <a:solidFill>
                <a:schemeClr val="accent3"/>
              </a:solidFill>
              <a:latin typeface="Tahoma" pitchFamily="34" charset="0"/>
              <a:cs typeface="Tahoma" pitchFamily="34" charset="0"/>
            </a:endParaRPr>
          </a:p>
          <a:p>
            <a:pPr eaLnBrk="1" fontAlgn="auto" hangingPunct="1">
              <a:spcAft>
                <a:spcPts val="0"/>
              </a:spcAft>
              <a:buFont typeface="Arial" pitchFamily="34" charset="0"/>
              <a:buNone/>
              <a:defRPr/>
            </a:pPr>
            <a:endParaRPr lang="es-CO" b="1" dirty="0" smtClean="0">
              <a:solidFill>
                <a:schemeClr val="accent3"/>
              </a:solidFill>
              <a:latin typeface="Tahoma" pitchFamily="34" charset="0"/>
              <a:cs typeface="Tahoma" pitchFamily="34" charset="0"/>
            </a:endParaRPr>
          </a:p>
        </p:txBody>
      </p:sp>
      <p:pic>
        <p:nvPicPr>
          <p:cNvPr id="583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 y="1844675"/>
            <a:ext cx="88265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5 CuadroTexto"/>
          <p:cNvSpPr txBox="1">
            <a:spLocks noChangeArrowheads="1"/>
          </p:cNvSpPr>
          <p:nvPr/>
        </p:nvSpPr>
        <p:spPr bwMode="auto">
          <a:xfrm>
            <a:off x="1643063" y="1268413"/>
            <a:ext cx="62150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80000"/>
              </a:lnSpc>
              <a:spcBef>
                <a:spcPct val="20000"/>
              </a:spcBef>
            </a:pPr>
            <a:r>
              <a:rPr lang="es-CO" sz="3400" b="1" dirty="0">
                <a:effectLst>
                  <a:outerShdw blurRad="38100" dist="38100" dir="2700000" algn="tl">
                    <a:srgbClr val="000000">
                      <a:alpha val="43137"/>
                    </a:srgbClr>
                  </a:outerShdw>
                </a:effectLst>
                <a:latin typeface="Tahoma" pitchFamily="34" charset="0"/>
                <a:cs typeface="Tahoma" pitchFamily="34" charset="0"/>
              </a:rPr>
              <a:t>Ocupación del suelo</a:t>
            </a:r>
          </a:p>
        </p:txBody>
      </p:sp>
      <p:pic>
        <p:nvPicPr>
          <p:cNvPr id="58373" name="Imagen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3528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Cámara de comercio de Urabá\Logo Transparente\Logo_CCU_color-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7945" y="34718"/>
            <a:ext cx="1382972" cy="1097163"/>
          </a:xfrm>
          <a:prstGeom prst="rect">
            <a:avLst/>
          </a:prstGeom>
          <a:noFill/>
          <a:extLst>
            <a:ext uri="{909E8E84-426E-40DD-AFC4-6F175D3DCCD1}">
              <a14:hiddenFill xmlns:a14="http://schemas.microsoft.com/office/drawing/2010/main">
                <a:solidFill>
                  <a:srgbClr val="FFFFFF"/>
                </a:solidFill>
              </a14:hiddenFill>
            </a:ext>
          </a:extLst>
        </p:spPr>
      </p:pic>
      <p:sp>
        <p:nvSpPr>
          <p:cNvPr id="10" name="1 Título"/>
          <p:cNvSpPr txBox="1">
            <a:spLocks/>
          </p:cNvSpPr>
          <p:nvPr/>
        </p:nvSpPr>
        <p:spPr bwMode="auto">
          <a:xfrm>
            <a:off x="179388" y="779449"/>
            <a:ext cx="32400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0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r>
              <a:rPr kumimoji="0" lang="es-ES" sz="16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Por una región sin fronteras</a:t>
            </a:r>
            <a:r>
              <a:rPr kumimoji="0" lang="es-ES" sz="20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r>
              <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r>
            <a:br>
              <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br>
            <a:r>
              <a:rPr kumimoji="0" lang="es-ES"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endPar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1678516584"/>
              </p:ext>
            </p:extLst>
          </p:nvPr>
        </p:nvGraphicFramePr>
        <p:xfrm>
          <a:off x="428625" y="1989138"/>
          <a:ext cx="8286750" cy="3995736"/>
        </p:xfrm>
        <a:graphic>
          <a:graphicData uri="http://schemas.openxmlformats.org/drawingml/2006/table">
            <a:tbl>
              <a:tblPr firstRow="1" firstCol="1">
                <a:tableStyleId>{F5AB1C69-6EDB-4FF4-983F-18BD219EF322}</a:tableStyleId>
              </a:tblPr>
              <a:tblGrid>
                <a:gridCol w="5071114">
                  <a:extLst>
                    <a:ext uri="{9D8B030D-6E8A-4147-A177-3AD203B41FA5}">
                      <a16:colId xmlns:a16="http://schemas.microsoft.com/office/drawing/2014/main" val="20000"/>
                    </a:ext>
                  </a:extLst>
                </a:gridCol>
                <a:gridCol w="1376517">
                  <a:extLst>
                    <a:ext uri="{9D8B030D-6E8A-4147-A177-3AD203B41FA5}">
                      <a16:colId xmlns:a16="http://schemas.microsoft.com/office/drawing/2014/main" val="20001"/>
                    </a:ext>
                  </a:extLst>
                </a:gridCol>
                <a:gridCol w="1839119">
                  <a:extLst>
                    <a:ext uri="{9D8B030D-6E8A-4147-A177-3AD203B41FA5}">
                      <a16:colId xmlns:a16="http://schemas.microsoft.com/office/drawing/2014/main" val="20002"/>
                    </a:ext>
                  </a:extLst>
                </a:gridCol>
              </a:tblGrid>
              <a:tr h="332978">
                <a:tc>
                  <a:txBody>
                    <a:bodyPr/>
                    <a:lstStyle/>
                    <a:p>
                      <a:pPr algn="l" fontAlgn="b"/>
                      <a:r>
                        <a:rPr lang="es-CO" sz="1800" u="none" strike="noStrike" dirty="0"/>
                        <a:t>Población de Urabá </a:t>
                      </a:r>
                      <a:r>
                        <a:rPr lang="es-CO" sz="1800" u="none" strike="noStrike" dirty="0" smtClean="0"/>
                        <a:t>2015</a:t>
                      </a:r>
                      <a:endParaRPr lang="es-CO" sz="1800" b="1" i="0" u="none" strike="noStrike" dirty="0">
                        <a:latin typeface="Courier New CE"/>
                      </a:endParaRPr>
                    </a:p>
                  </a:txBody>
                  <a:tcPr marL="9525" marR="9525" marT="9524" marB="0" anchor="b">
                    <a:solidFill>
                      <a:schemeClr val="accent3">
                        <a:lumMod val="75000"/>
                      </a:schemeClr>
                    </a:solidFill>
                  </a:tcPr>
                </a:tc>
                <a:tc>
                  <a:txBody>
                    <a:bodyPr/>
                    <a:lstStyle/>
                    <a:p>
                      <a:pPr algn="ctr" fontAlgn="b"/>
                      <a:r>
                        <a:rPr lang="es-CO" sz="1800" u="none" strike="noStrike" dirty="0"/>
                        <a:t>Personas</a:t>
                      </a:r>
                      <a:endParaRPr lang="es-CO" sz="1800" b="1" i="0" u="none" strike="noStrike" dirty="0">
                        <a:latin typeface="Arial CE"/>
                      </a:endParaRPr>
                    </a:p>
                  </a:txBody>
                  <a:tcPr marL="9525" marR="9525" marT="9524" marB="0" anchor="b">
                    <a:solidFill>
                      <a:schemeClr val="accent3">
                        <a:lumMod val="75000"/>
                      </a:schemeClr>
                    </a:solidFill>
                  </a:tcPr>
                </a:tc>
                <a:tc>
                  <a:txBody>
                    <a:bodyPr/>
                    <a:lstStyle/>
                    <a:p>
                      <a:pPr algn="ctr" fontAlgn="b"/>
                      <a:r>
                        <a:rPr lang="es-CO" sz="1800" u="none" strike="noStrike" dirty="0" err="1"/>
                        <a:t>Part</a:t>
                      </a:r>
                      <a:r>
                        <a:rPr lang="es-CO" sz="1800" u="none" strike="noStrike" dirty="0"/>
                        <a:t>. %</a:t>
                      </a:r>
                      <a:endParaRPr lang="es-CO" sz="1800" b="1" i="0" u="none" strike="noStrike" dirty="0">
                        <a:latin typeface="Arial CE"/>
                      </a:endParaRPr>
                    </a:p>
                  </a:txBody>
                  <a:tcPr marL="9525" marR="9525" marT="9524" marB="0" anchor="b">
                    <a:solidFill>
                      <a:schemeClr val="accent3">
                        <a:lumMod val="75000"/>
                      </a:schemeClr>
                    </a:solidFill>
                  </a:tcPr>
                </a:tc>
                <a:extLst>
                  <a:ext uri="{0D108BD9-81ED-4DB2-BD59-A6C34878D82A}">
                    <a16:rowId xmlns:a16="http://schemas.microsoft.com/office/drawing/2014/main" val="10000"/>
                  </a:ext>
                </a:extLst>
              </a:tr>
              <a:tr h="332978">
                <a:tc>
                  <a:txBody>
                    <a:bodyPr/>
                    <a:lstStyle/>
                    <a:p>
                      <a:pPr algn="l" fontAlgn="b"/>
                      <a:r>
                        <a:rPr lang="es-CO" sz="1800" u="none" strike="noStrike" dirty="0"/>
                        <a:t>Apartadó</a:t>
                      </a:r>
                      <a:endParaRPr lang="es-CO" sz="1800" b="0" i="0" u="none" strike="noStrike" dirty="0">
                        <a:latin typeface="Courier New CE"/>
                      </a:endParaRPr>
                    </a:p>
                  </a:txBody>
                  <a:tcPr marL="9525" marR="9525" marT="9524" marB="0" anchor="b">
                    <a:solidFill>
                      <a:schemeClr val="accent3">
                        <a:lumMod val="75000"/>
                      </a:schemeClr>
                    </a:solidFill>
                  </a:tcPr>
                </a:tc>
                <a:tc>
                  <a:txBody>
                    <a:bodyPr/>
                    <a:lstStyle/>
                    <a:p>
                      <a:pPr algn="r" fontAlgn="b"/>
                      <a:r>
                        <a:rPr lang="es-CO" sz="1800" b="1" i="0" u="none" strike="noStrike" dirty="0">
                          <a:effectLst/>
                          <a:latin typeface="+mj-lt"/>
                        </a:rPr>
                        <a:t>         </a:t>
                      </a:r>
                      <a:r>
                        <a:rPr lang="es-CO" sz="1800" b="1" i="0" u="none" strike="noStrike" dirty="0" smtClean="0">
                          <a:effectLst/>
                          <a:latin typeface="+mj-lt"/>
                        </a:rPr>
                        <a:t>178.257 </a:t>
                      </a:r>
                      <a:endParaRPr lang="es-CO" sz="1800" b="1" i="0" u="none" strike="noStrike" dirty="0">
                        <a:effectLst/>
                        <a:latin typeface="+mj-lt"/>
                      </a:endParaRPr>
                    </a:p>
                  </a:txBody>
                  <a:tcPr marL="0" marR="0" marT="0" marB="0" anchor="b">
                    <a:solidFill>
                      <a:schemeClr val="accent3">
                        <a:lumMod val="75000"/>
                      </a:schemeClr>
                    </a:solidFill>
                  </a:tcPr>
                </a:tc>
                <a:tc>
                  <a:txBody>
                    <a:bodyPr/>
                    <a:lstStyle/>
                    <a:p>
                      <a:pPr algn="r" fontAlgn="b"/>
                      <a:r>
                        <a:rPr lang="es-CO" sz="1800" b="1" i="0" u="none" strike="noStrike" dirty="0" smtClean="0">
                          <a:latin typeface="+mj-lt"/>
                        </a:rPr>
                        <a:t>26,5</a:t>
                      </a:r>
                      <a:endParaRPr lang="es-CO" sz="1800" b="1" i="0" u="none" strike="noStrike" dirty="0">
                        <a:latin typeface="+mj-lt"/>
                      </a:endParaRPr>
                    </a:p>
                  </a:txBody>
                  <a:tcPr marL="9525" marR="9525" marT="9524" marB="0" anchor="b">
                    <a:solidFill>
                      <a:schemeClr val="accent3">
                        <a:lumMod val="75000"/>
                      </a:schemeClr>
                    </a:solidFill>
                  </a:tcPr>
                </a:tc>
                <a:extLst>
                  <a:ext uri="{0D108BD9-81ED-4DB2-BD59-A6C34878D82A}">
                    <a16:rowId xmlns:a16="http://schemas.microsoft.com/office/drawing/2014/main" val="10001"/>
                  </a:ext>
                </a:extLst>
              </a:tr>
              <a:tr h="332978">
                <a:tc>
                  <a:txBody>
                    <a:bodyPr/>
                    <a:lstStyle/>
                    <a:p>
                      <a:pPr algn="l" fontAlgn="b"/>
                      <a:r>
                        <a:rPr lang="es-CO" sz="1800" u="none" strike="noStrike" dirty="0"/>
                        <a:t>Arboletes</a:t>
                      </a:r>
                      <a:endParaRPr lang="es-CO" sz="1800" b="0" i="0" u="none" strike="noStrike" dirty="0">
                        <a:latin typeface="Courier New CE"/>
                      </a:endParaRPr>
                    </a:p>
                  </a:txBody>
                  <a:tcPr marL="9525" marR="9525" marT="9524" marB="0" anchor="b">
                    <a:solidFill>
                      <a:schemeClr val="accent3">
                        <a:lumMod val="75000"/>
                      </a:schemeClr>
                    </a:solidFill>
                  </a:tcPr>
                </a:tc>
                <a:tc>
                  <a:txBody>
                    <a:bodyPr/>
                    <a:lstStyle/>
                    <a:p>
                      <a:pPr algn="r" fontAlgn="b"/>
                      <a:r>
                        <a:rPr lang="es-CO" sz="1800" b="1" i="0" u="none" strike="noStrike" dirty="0" smtClean="0">
                          <a:latin typeface="+mj-lt"/>
                        </a:rPr>
                        <a:t>40.147</a:t>
                      </a:r>
                      <a:endParaRPr lang="es-CO" sz="1800" b="1" i="0" u="none" strike="noStrike" dirty="0">
                        <a:latin typeface="+mj-lt"/>
                      </a:endParaRPr>
                    </a:p>
                  </a:txBody>
                  <a:tcPr marL="9525" marR="9525" marT="9524" marB="0" anchor="b">
                    <a:solidFill>
                      <a:schemeClr val="accent3">
                        <a:lumMod val="75000"/>
                      </a:schemeClr>
                    </a:solidFill>
                  </a:tcPr>
                </a:tc>
                <a:tc>
                  <a:txBody>
                    <a:bodyPr/>
                    <a:lstStyle/>
                    <a:p>
                      <a:pPr algn="r" fontAlgn="b"/>
                      <a:r>
                        <a:rPr lang="es-CO" sz="1800" b="1" i="0" u="none" strike="noStrike" dirty="0" smtClean="0">
                          <a:latin typeface="+mj-lt"/>
                        </a:rPr>
                        <a:t>6,0</a:t>
                      </a:r>
                      <a:endParaRPr lang="es-CO" sz="1800" b="1" i="0" u="none" strike="noStrike" dirty="0">
                        <a:latin typeface="+mj-lt"/>
                      </a:endParaRPr>
                    </a:p>
                  </a:txBody>
                  <a:tcPr marL="9525" marR="9525" marT="9524" marB="0" anchor="b">
                    <a:solidFill>
                      <a:schemeClr val="accent3">
                        <a:lumMod val="75000"/>
                      </a:schemeClr>
                    </a:solidFill>
                  </a:tcPr>
                </a:tc>
                <a:extLst>
                  <a:ext uri="{0D108BD9-81ED-4DB2-BD59-A6C34878D82A}">
                    <a16:rowId xmlns:a16="http://schemas.microsoft.com/office/drawing/2014/main" val="10002"/>
                  </a:ext>
                </a:extLst>
              </a:tr>
              <a:tr h="332978">
                <a:tc>
                  <a:txBody>
                    <a:bodyPr/>
                    <a:lstStyle/>
                    <a:p>
                      <a:pPr algn="l" fontAlgn="b"/>
                      <a:r>
                        <a:rPr lang="es-CO" sz="1800" u="none" strike="noStrike" dirty="0"/>
                        <a:t>Carepa</a:t>
                      </a:r>
                      <a:endParaRPr lang="es-CO" sz="1800" b="0" i="0" u="none" strike="noStrike" dirty="0">
                        <a:latin typeface="Courier New CE"/>
                      </a:endParaRPr>
                    </a:p>
                  </a:txBody>
                  <a:tcPr marL="9525" marR="9525" marT="9524" marB="0" anchor="b">
                    <a:solidFill>
                      <a:schemeClr val="accent3">
                        <a:lumMod val="75000"/>
                      </a:schemeClr>
                    </a:solidFill>
                  </a:tcPr>
                </a:tc>
                <a:tc>
                  <a:txBody>
                    <a:bodyPr/>
                    <a:lstStyle/>
                    <a:p>
                      <a:pPr algn="r" fontAlgn="b"/>
                      <a:r>
                        <a:rPr lang="es-CO" sz="1800" b="1" u="none" strike="noStrike" dirty="0" smtClean="0"/>
                        <a:t>55.788</a:t>
                      </a:r>
                      <a:endParaRPr lang="es-CO" sz="1800" b="1" i="0" u="none" strike="noStrike" dirty="0">
                        <a:latin typeface="Arial CE"/>
                      </a:endParaRPr>
                    </a:p>
                  </a:txBody>
                  <a:tcPr marL="9525" marR="9525" marT="9524" marB="0" anchor="b">
                    <a:solidFill>
                      <a:schemeClr val="accent3">
                        <a:lumMod val="75000"/>
                      </a:schemeClr>
                    </a:solidFill>
                  </a:tcPr>
                </a:tc>
                <a:tc>
                  <a:txBody>
                    <a:bodyPr/>
                    <a:lstStyle/>
                    <a:p>
                      <a:pPr algn="r" fontAlgn="b"/>
                      <a:r>
                        <a:rPr lang="es-CO" sz="1800" b="1" i="0" u="none" strike="noStrike" dirty="0" smtClean="0">
                          <a:latin typeface="+mj-lt"/>
                        </a:rPr>
                        <a:t>8,3</a:t>
                      </a:r>
                      <a:endParaRPr lang="es-CO" sz="1800" b="1" i="0" u="none" strike="noStrike" dirty="0">
                        <a:latin typeface="+mj-lt"/>
                      </a:endParaRPr>
                    </a:p>
                  </a:txBody>
                  <a:tcPr marL="9525" marR="9525" marT="9524" marB="0" anchor="b">
                    <a:solidFill>
                      <a:schemeClr val="accent3">
                        <a:lumMod val="75000"/>
                      </a:schemeClr>
                    </a:solidFill>
                  </a:tcPr>
                </a:tc>
                <a:extLst>
                  <a:ext uri="{0D108BD9-81ED-4DB2-BD59-A6C34878D82A}">
                    <a16:rowId xmlns:a16="http://schemas.microsoft.com/office/drawing/2014/main" val="10003"/>
                  </a:ext>
                </a:extLst>
              </a:tr>
              <a:tr h="332978">
                <a:tc>
                  <a:txBody>
                    <a:bodyPr/>
                    <a:lstStyle/>
                    <a:p>
                      <a:pPr algn="l" fontAlgn="b"/>
                      <a:r>
                        <a:rPr lang="es-CO" sz="1800" u="none" strike="noStrike" dirty="0"/>
                        <a:t>Chigorodó</a:t>
                      </a:r>
                      <a:endParaRPr lang="es-CO" sz="1800" b="0" i="0" u="none" strike="noStrike" dirty="0">
                        <a:latin typeface="Courier New CE"/>
                      </a:endParaRPr>
                    </a:p>
                  </a:txBody>
                  <a:tcPr marL="9525" marR="9525" marT="9524" marB="0" anchor="b">
                    <a:solidFill>
                      <a:schemeClr val="accent3">
                        <a:lumMod val="75000"/>
                      </a:schemeClr>
                    </a:solidFill>
                  </a:tcPr>
                </a:tc>
                <a:tc>
                  <a:txBody>
                    <a:bodyPr/>
                    <a:lstStyle/>
                    <a:p>
                      <a:pPr algn="r" fontAlgn="b"/>
                      <a:r>
                        <a:rPr lang="es-CO" sz="1800" b="1" i="0" u="none" strike="noStrike" dirty="0" smtClean="0">
                          <a:latin typeface="+mj-lt"/>
                        </a:rPr>
                        <a:t>76.202</a:t>
                      </a:r>
                      <a:endParaRPr lang="es-CO" sz="1800" b="1" i="0" u="none" strike="noStrike" dirty="0">
                        <a:latin typeface="+mj-lt"/>
                      </a:endParaRPr>
                    </a:p>
                  </a:txBody>
                  <a:tcPr marL="9525" marR="9525" marT="9524" marB="0" anchor="b">
                    <a:solidFill>
                      <a:schemeClr val="accent3">
                        <a:lumMod val="75000"/>
                      </a:schemeClr>
                    </a:solidFill>
                  </a:tcPr>
                </a:tc>
                <a:tc>
                  <a:txBody>
                    <a:bodyPr/>
                    <a:lstStyle/>
                    <a:p>
                      <a:pPr algn="r" fontAlgn="b"/>
                      <a:r>
                        <a:rPr lang="es-CO" sz="1800" b="1" i="0" u="none" strike="noStrike" dirty="0" smtClean="0">
                          <a:latin typeface="+mj-lt"/>
                        </a:rPr>
                        <a:t>11,3</a:t>
                      </a:r>
                      <a:endParaRPr lang="es-CO" sz="1800" b="1" i="0" u="none" strike="noStrike" dirty="0">
                        <a:latin typeface="+mj-lt"/>
                      </a:endParaRPr>
                    </a:p>
                  </a:txBody>
                  <a:tcPr marL="9525" marR="9525" marT="9524" marB="0" anchor="b">
                    <a:solidFill>
                      <a:schemeClr val="accent3">
                        <a:lumMod val="75000"/>
                      </a:schemeClr>
                    </a:solidFill>
                  </a:tcPr>
                </a:tc>
                <a:extLst>
                  <a:ext uri="{0D108BD9-81ED-4DB2-BD59-A6C34878D82A}">
                    <a16:rowId xmlns:a16="http://schemas.microsoft.com/office/drawing/2014/main" val="10004"/>
                  </a:ext>
                </a:extLst>
              </a:tr>
              <a:tr h="332978">
                <a:tc>
                  <a:txBody>
                    <a:bodyPr/>
                    <a:lstStyle/>
                    <a:p>
                      <a:pPr algn="l" fontAlgn="b"/>
                      <a:r>
                        <a:rPr lang="es-CO" sz="1800" u="none" strike="noStrike" dirty="0"/>
                        <a:t>Mutatá</a:t>
                      </a:r>
                      <a:endParaRPr lang="es-CO" sz="1800" b="0" i="0" u="none" strike="noStrike" dirty="0">
                        <a:latin typeface="Courier New CE"/>
                      </a:endParaRPr>
                    </a:p>
                  </a:txBody>
                  <a:tcPr marL="9525" marR="9525" marT="9524" marB="0" anchor="b">
                    <a:solidFill>
                      <a:schemeClr val="accent3">
                        <a:lumMod val="75000"/>
                      </a:schemeClr>
                    </a:solidFill>
                  </a:tcPr>
                </a:tc>
                <a:tc>
                  <a:txBody>
                    <a:bodyPr/>
                    <a:lstStyle/>
                    <a:p>
                      <a:pPr algn="r" fontAlgn="b"/>
                      <a:r>
                        <a:rPr lang="es-CO" sz="1800" b="1" i="0" u="none" strike="noStrike" dirty="0" smtClean="0">
                          <a:latin typeface="+mn-lt"/>
                        </a:rPr>
                        <a:t>20.612</a:t>
                      </a:r>
                      <a:endParaRPr lang="es-CO" sz="1800" b="1" i="0" u="none" strike="noStrike" dirty="0">
                        <a:latin typeface="Arial CE"/>
                      </a:endParaRPr>
                    </a:p>
                  </a:txBody>
                  <a:tcPr marL="9525" marR="9525" marT="9524" marB="0" anchor="b">
                    <a:solidFill>
                      <a:schemeClr val="accent3">
                        <a:lumMod val="75000"/>
                      </a:schemeClr>
                    </a:solidFill>
                  </a:tcPr>
                </a:tc>
                <a:tc>
                  <a:txBody>
                    <a:bodyPr/>
                    <a:lstStyle/>
                    <a:p>
                      <a:pPr algn="r" fontAlgn="b"/>
                      <a:r>
                        <a:rPr lang="es-CO" sz="1800" b="1" i="0" u="none" strike="noStrike" dirty="0" smtClean="0">
                          <a:latin typeface="+mj-lt"/>
                        </a:rPr>
                        <a:t>3,1</a:t>
                      </a:r>
                      <a:endParaRPr lang="es-CO" sz="1800" b="1" i="0" u="none" strike="noStrike" dirty="0">
                        <a:latin typeface="+mj-lt"/>
                      </a:endParaRPr>
                    </a:p>
                  </a:txBody>
                  <a:tcPr marL="9525" marR="9525" marT="9524" marB="0" anchor="b">
                    <a:solidFill>
                      <a:schemeClr val="accent3">
                        <a:lumMod val="75000"/>
                      </a:schemeClr>
                    </a:solidFill>
                  </a:tcPr>
                </a:tc>
                <a:extLst>
                  <a:ext uri="{0D108BD9-81ED-4DB2-BD59-A6C34878D82A}">
                    <a16:rowId xmlns:a16="http://schemas.microsoft.com/office/drawing/2014/main" val="10005"/>
                  </a:ext>
                </a:extLst>
              </a:tr>
              <a:tr h="332978">
                <a:tc>
                  <a:txBody>
                    <a:bodyPr/>
                    <a:lstStyle/>
                    <a:p>
                      <a:pPr algn="l" fontAlgn="b"/>
                      <a:r>
                        <a:rPr lang="es-CO" sz="1800" b="1" i="0" u="none" strike="noStrike" dirty="0" smtClean="0">
                          <a:latin typeface="Calibri" pitchFamily="34" charset="0"/>
                          <a:cs typeface="Calibri" pitchFamily="34" charset="0"/>
                        </a:rPr>
                        <a:t>Dabeiba</a:t>
                      </a:r>
                      <a:endParaRPr lang="es-CO" sz="1800" b="1" i="0" u="none" strike="noStrike" dirty="0">
                        <a:latin typeface="Calibri" pitchFamily="34" charset="0"/>
                        <a:cs typeface="Calibri" pitchFamily="34" charset="0"/>
                      </a:endParaRPr>
                    </a:p>
                  </a:txBody>
                  <a:tcPr marL="9525" marR="9525" marT="9524" marB="0" anchor="b">
                    <a:solidFill>
                      <a:schemeClr val="accent3">
                        <a:lumMod val="75000"/>
                      </a:schemeClr>
                    </a:solidFill>
                  </a:tcPr>
                </a:tc>
                <a:tc>
                  <a:txBody>
                    <a:bodyPr/>
                    <a:lstStyle/>
                    <a:p>
                      <a:pPr algn="r" fontAlgn="b"/>
                      <a:r>
                        <a:rPr lang="es-CO" sz="1800" b="1" i="0" u="none" strike="noStrike" dirty="0" smtClean="0">
                          <a:latin typeface="+mj-lt"/>
                        </a:rPr>
                        <a:t>23.378</a:t>
                      </a:r>
                      <a:endParaRPr lang="es-CO" sz="1800" b="1" i="0" u="none" strike="noStrike" dirty="0">
                        <a:latin typeface="+mj-lt"/>
                      </a:endParaRPr>
                    </a:p>
                  </a:txBody>
                  <a:tcPr marL="9525" marR="9525" marT="9524" marB="0" anchor="b">
                    <a:solidFill>
                      <a:schemeClr val="accent3">
                        <a:lumMod val="75000"/>
                      </a:schemeClr>
                    </a:solidFill>
                  </a:tcPr>
                </a:tc>
                <a:tc>
                  <a:txBody>
                    <a:bodyPr/>
                    <a:lstStyle/>
                    <a:p>
                      <a:pPr algn="r" fontAlgn="b"/>
                      <a:r>
                        <a:rPr lang="es-CO" sz="1800" b="1" i="0" u="none" strike="noStrike" dirty="0" smtClean="0">
                          <a:latin typeface="+mj-lt"/>
                        </a:rPr>
                        <a:t>3,5</a:t>
                      </a:r>
                      <a:endParaRPr lang="es-CO" sz="1800" b="1" i="0" u="none" strike="noStrike" dirty="0">
                        <a:latin typeface="+mj-lt"/>
                      </a:endParaRPr>
                    </a:p>
                  </a:txBody>
                  <a:tcPr marL="9525" marR="9525" marT="9524" marB="0" anchor="b">
                    <a:solidFill>
                      <a:schemeClr val="accent3">
                        <a:lumMod val="75000"/>
                      </a:schemeClr>
                    </a:solidFill>
                  </a:tcPr>
                </a:tc>
                <a:extLst>
                  <a:ext uri="{0D108BD9-81ED-4DB2-BD59-A6C34878D82A}">
                    <a16:rowId xmlns:a16="http://schemas.microsoft.com/office/drawing/2014/main" val="10006"/>
                  </a:ext>
                </a:extLst>
              </a:tr>
              <a:tr h="332978">
                <a:tc>
                  <a:txBody>
                    <a:bodyPr/>
                    <a:lstStyle/>
                    <a:p>
                      <a:pPr algn="l" fontAlgn="b"/>
                      <a:r>
                        <a:rPr lang="es-CO" sz="1800" u="none" strike="noStrike" dirty="0"/>
                        <a:t>Necoclí</a:t>
                      </a:r>
                      <a:endParaRPr lang="es-CO" sz="1800" b="0" i="0" u="none" strike="noStrike" dirty="0">
                        <a:latin typeface="Courier New CE"/>
                      </a:endParaRPr>
                    </a:p>
                  </a:txBody>
                  <a:tcPr marL="9525" marR="9525" marT="9524" marB="0" anchor="b">
                    <a:solidFill>
                      <a:schemeClr val="accent3">
                        <a:lumMod val="75000"/>
                      </a:schemeClr>
                    </a:solidFill>
                  </a:tcPr>
                </a:tc>
                <a:tc>
                  <a:txBody>
                    <a:bodyPr/>
                    <a:lstStyle/>
                    <a:p>
                      <a:pPr algn="r" fontAlgn="b"/>
                      <a:r>
                        <a:rPr lang="es-CO" sz="1800" b="1" i="0" u="none" strike="noStrike" dirty="0" smtClean="0">
                          <a:latin typeface="+mn-lt"/>
                        </a:rPr>
                        <a:t>62.365</a:t>
                      </a:r>
                      <a:endParaRPr lang="es-CO" sz="1800" b="1" i="0" u="none" strike="noStrike" dirty="0">
                        <a:latin typeface="Arial CE"/>
                      </a:endParaRPr>
                    </a:p>
                  </a:txBody>
                  <a:tcPr marL="9525" marR="9525" marT="9524" marB="0" anchor="b">
                    <a:solidFill>
                      <a:schemeClr val="accent3">
                        <a:lumMod val="75000"/>
                      </a:schemeClr>
                    </a:solidFill>
                  </a:tcPr>
                </a:tc>
                <a:tc>
                  <a:txBody>
                    <a:bodyPr/>
                    <a:lstStyle/>
                    <a:p>
                      <a:pPr algn="r" fontAlgn="b"/>
                      <a:r>
                        <a:rPr lang="es-CO" sz="1800" b="1" i="0" u="none" strike="noStrike" dirty="0" smtClean="0">
                          <a:latin typeface="+mj-lt"/>
                        </a:rPr>
                        <a:t>9,3</a:t>
                      </a:r>
                      <a:endParaRPr lang="es-CO" sz="1800" b="1" i="0" u="none" strike="noStrike" dirty="0">
                        <a:latin typeface="+mj-lt"/>
                      </a:endParaRPr>
                    </a:p>
                  </a:txBody>
                  <a:tcPr marL="9525" marR="9525" marT="9524" marB="0" anchor="b">
                    <a:solidFill>
                      <a:schemeClr val="accent3">
                        <a:lumMod val="75000"/>
                      </a:schemeClr>
                    </a:solidFill>
                  </a:tcPr>
                </a:tc>
                <a:extLst>
                  <a:ext uri="{0D108BD9-81ED-4DB2-BD59-A6C34878D82A}">
                    <a16:rowId xmlns:a16="http://schemas.microsoft.com/office/drawing/2014/main" val="10007"/>
                  </a:ext>
                </a:extLst>
              </a:tr>
              <a:tr h="332978">
                <a:tc>
                  <a:txBody>
                    <a:bodyPr/>
                    <a:lstStyle/>
                    <a:p>
                      <a:pPr algn="l" fontAlgn="b"/>
                      <a:r>
                        <a:rPr lang="es-CO" sz="1800" u="none" strike="noStrike" dirty="0"/>
                        <a:t>San Juan de Urabá</a:t>
                      </a:r>
                      <a:endParaRPr lang="es-CO" sz="1800" b="0" i="0" u="none" strike="noStrike" dirty="0">
                        <a:latin typeface="Courier New CE"/>
                      </a:endParaRPr>
                    </a:p>
                  </a:txBody>
                  <a:tcPr marL="9525" marR="9525" marT="9524" marB="0" anchor="b">
                    <a:solidFill>
                      <a:schemeClr val="accent3">
                        <a:lumMod val="75000"/>
                      </a:schemeClr>
                    </a:solidFill>
                  </a:tcPr>
                </a:tc>
                <a:tc>
                  <a:txBody>
                    <a:bodyPr/>
                    <a:lstStyle/>
                    <a:p>
                      <a:pPr algn="r" fontAlgn="b"/>
                      <a:r>
                        <a:rPr lang="es-CO" sz="1800" b="1" i="0" u="none" strike="noStrike" dirty="0" smtClean="0">
                          <a:latin typeface="+mn-lt"/>
                        </a:rPr>
                        <a:t>25.168</a:t>
                      </a:r>
                      <a:endParaRPr lang="es-CO" sz="1800" b="1" i="0" u="none" strike="noStrike" dirty="0">
                        <a:latin typeface="Arial CE"/>
                      </a:endParaRPr>
                    </a:p>
                  </a:txBody>
                  <a:tcPr marL="9525" marR="9525" marT="9524" marB="0" anchor="b">
                    <a:solidFill>
                      <a:schemeClr val="accent3">
                        <a:lumMod val="75000"/>
                      </a:schemeClr>
                    </a:solidFill>
                  </a:tcPr>
                </a:tc>
                <a:tc>
                  <a:txBody>
                    <a:bodyPr/>
                    <a:lstStyle/>
                    <a:p>
                      <a:pPr algn="r" fontAlgn="b"/>
                      <a:r>
                        <a:rPr lang="es-CO" sz="1800" b="1" i="0" u="none" strike="noStrike" dirty="0" smtClean="0">
                          <a:latin typeface="+mj-lt"/>
                        </a:rPr>
                        <a:t>3,7</a:t>
                      </a:r>
                      <a:endParaRPr lang="es-CO" sz="1800" b="1" i="0" u="none" strike="noStrike" dirty="0">
                        <a:latin typeface="+mj-lt"/>
                      </a:endParaRPr>
                    </a:p>
                  </a:txBody>
                  <a:tcPr marL="9525" marR="9525" marT="9524" marB="0" anchor="b">
                    <a:solidFill>
                      <a:schemeClr val="accent3">
                        <a:lumMod val="75000"/>
                      </a:schemeClr>
                    </a:solidFill>
                  </a:tcPr>
                </a:tc>
                <a:extLst>
                  <a:ext uri="{0D108BD9-81ED-4DB2-BD59-A6C34878D82A}">
                    <a16:rowId xmlns:a16="http://schemas.microsoft.com/office/drawing/2014/main" val="10008"/>
                  </a:ext>
                </a:extLst>
              </a:tr>
              <a:tr h="332978">
                <a:tc>
                  <a:txBody>
                    <a:bodyPr/>
                    <a:lstStyle/>
                    <a:p>
                      <a:pPr algn="l" fontAlgn="b"/>
                      <a:r>
                        <a:rPr lang="es-CO" sz="1800" u="none" strike="noStrike" dirty="0"/>
                        <a:t>San Pedro de Uraba</a:t>
                      </a:r>
                      <a:endParaRPr lang="es-CO" sz="1800" b="0" i="0" u="none" strike="noStrike" dirty="0">
                        <a:latin typeface="Courier New CE"/>
                      </a:endParaRPr>
                    </a:p>
                  </a:txBody>
                  <a:tcPr marL="9525" marR="9525" marT="9524" marB="0" anchor="b">
                    <a:solidFill>
                      <a:schemeClr val="accent3">
                        <a:lumMod val="75000"/>
                      </a:schemeClr>
                    </a:solidFill>
                  </a:tcPr>
                </a:tc>
                <a:tc>
                  <a:txBody>
                    <a:bodyPr/>
                    <a:lstStyle/>
                    <a:p>
                      <a:pPr algn="r" fontAlgn="b"/>
                      <a:r>
                        <a:rPr lang="es-CO" sz="1800" b="1" i="0" u="none" strike="noStrike" dirty="0" smtClean="0">
                          <a:latin typeface="+mn-lt"/>
                        </a:rPr>
                        <a:t>31.280</a:t>
                      </a:r>
                      <a:endParaRPr lang="es-CO" sz="1800" b="1" i="0" u="none" strike="noStrike" dirty="0">
                        <a:latin typeface="Arial CE"/>
                      </a:endParaRPr>
                    </a:p>
                  </a:txBody>
                  <a:tcPr marL="9525" marR="9525" marT="9524" marB="0" anchor="b">
                    <a:solidFill>
                      <a:schemeClr val="accent3">
                        <a:lumMod val="75000"/>
                      </a:schemeClr>
                    </a:solidFill>
                  </a:tcPr>
                </a:tc>
                <a:tc>
                  <a:txBody>
                    <a:bodyPr/>
                    <a:lstStyle/>
                    <a:p>
                      <a:pPr algn="r" fontAlgn="b"/>
                      <a:r>
                        <a:rPr lang="es-CO" sz="1800" b="1" i="0" u="none" strike="noStrike" dirty="0" smtClean="0">
                          <a:latin typeface="+mj-lt"/>
                        </a:rPr>
                        <a:t>4,7</a:t>
                      </a:r>
                      <a:endParaRPr lang="es-CO" sz="1800" b="1" i="0" u="none" strike="noStrike" dirty="0">
                        <a:latin typeface="+mj-lt"/>
                      </a:endParaRPr>
                    </a:p>
                  </a:txBody>
                  <a:tcPr marL="9525" marR="9525" marT="9524" marB="0" anchor="b">
                    <a:solidFill>
                      <a:schemeClr val="accent3">
                        <a:lumMod val="75000"/>
                      </a:schemeClr>
                    </a:solidFill>
                  </a:tcPr>
                </a:tc>
                <a:extLst>
                  <a:ext uri="{0D108BD9-81ED-4DB2-BD59-A6C34878D82A}">
                    <a16:rowId xmlns:a16="http://schemas.microsoft.com/office/drawing/2014/main" val="10009"/>
                  </a:ext>
                </a:extLst>
              </a:tr>
              <a:tr h="332978">
                <a:tc>
                  <a:txBody>
                    <a:bodyPr/>
                    <a:lstStyle/>
                    <a:p>
                      <a:pPr algn="l" fontAlgn="b"/>
                      <a:r>
                        <a:rPr lang="es-CO" sz="1800" u="none" strike="noStrike" dirty="0"/>
                        <a:t>Turbo</a:t>
                      </a:r>
                      <a:endParaRPr lang="es-CO" sz="1800" b="0" i="0" u="none" strike="noStrike" dirty="0">
                        <a:latin typeface="Courier New CE"/>
                      </a:endParaRPr>
                    </a:p>
                  </a:txBody>
                  <a:tcPr marL="9525" marR="9525" marT="9524" marB="0" anchor="b">
                    <a:solidFill>
                      <a:schemeClr val="accent3">
                        <a:lumMod val="75000"/>
                      </a:schemeClr>
                    </a:solidFill>
                  </a:tcPr>
                </a:tc>
                <a:tc>
                  <a:txBody>
                    <a:bodyPr/>
                    <a:lstStyle/>
                    <a:p>
                      <a:pPr algn="r" fontAlgn="b"/>
                      <a:r>
                        <a:rPr lang="es-CO" sz="1800" b="1" i="0" u="none" strike="noStrike" dirty="0" smtClean="0">
                          <a:latin typeface="+mn-lt"/>
                        </a:rPr>
                        <a:t>159.268</a:t>
                      </a:r>
                      <a:endParaRPr lang="es-CO" sz="1800" b="1" i="0" u="none" strike="noStrike" dirty="0">
                        <a:latin typeface="Arial CE"/>
                      </a:endParaRPr>
                    </a:p>
                  </a:txBody>
                  <a:tcPr marL="9525" marR="9525" marT="9524" marB="0" anchor="b">
                    <a:solidFill>
                      <a:schemeClr val="accent3">
                        <a:lumMod val="75000"/>
                      </a:schemeClr>
                    </a:solidFill>
                  </a:tcPr>
                </a:tc>
                <a:tc>
                  <a:txBody>
                    <a:bodyPr/>
                    <a:lstStyle/>
                    <a:p>
                      <a:pPr algn="r" fontAlgn="b"/>
                      <a:r>
                        <a:rPr lang="es-CO" sz="1800" b="1" i="0" u="none" strike="noStrike" dirty="0" smtClean="0">
                          <a:latin typeface="+mj-lt"/>
                        </a:rPr>
                        <a:t>23,7</a:t>
                      </a:r>
                      <a:endParaRPr lang="es-CO" sz="1800" b="1" i="0" u="none" strike="noStrike" dirty="0">
                        <a:latin typeface="+mj-lt"/>
                      </a:endParaRPr>
                    </a:p>
                  </a:txBody>
                  <a:tcPr marL="9525" marR="9525" marT="9524" marB="0" anchor="b">
                    <a:solidFill>
                      <a:schemeClr val="accent3">
                        <a:lumMod val="75000"/>
                      </a:schemeClr>
                    </a:solidFill>
                  </a:tcPr>
                </a:tc>
                <a:extLst>
                  <a:ext uri="{0D108BD9-81ED-4DB2-BD59-A6C34878D82A}">
                    <a16:rowId xmlns:a16="http://schemas.microsoft.com/office/drawing/2014/main" val="10010"/>
                  </a:ext>
                </a:extLst>
              </a:tr>
              <a:tr h="332978">
                <a:tc>
                  <a:txBody>
                    <a:bodyPr/>
                    <a:lstStyle/>
                    <a:p>
                      <a:pPr algn="l" fontAlgn="b"/>
                      <a:r>
                        <a:rPr lang="es-CO" sz="1800" u="none" strike="noStrike" dirty="0"/>
                        <a:t>Total Urabá</a:t>
                      </a:r>
                      <a:endParaRPr lang="es-CO" sz="1800" b="1" i="0" u="none" strike="noStrike" dirty="0">
                        <a:latin typeface="Courier New CE"/>
                      </a:endParaRPr>
                    </a:p>
                  </a:txBody>
                  <a:tcPr marL="9525" marR="9525" marT="9524" marB="0" anchor="b">
                    <a:solidFill>
                      <a:schemeClr val="accent3">
                        <a:lumMod val="75000"/>
                      </a:schemeClr>
                    </a:solidFill>
                  </a:tcPr>
                </a:tc>
                <a:tc>
                  <a:txBody>
                    <a:bodyPr/>
                    <a:lstStyle/>
                    <a:p>
                      <a:pPr algn="r" fontAlgn="b"/>
                      <a:r>
                        <a:rPr lang="es-CO" sz="1800" b="1" u="none" strike="noStrike" dirty="0" smtClean="0"/>
                        <a:t>672.465</a:t>
                      </a:r>
                      <a:endParaRPr lang="es-CO" sz="1800" b="1" i="0" u="none" strike="noStrike" dirty="0">
                        <a:latin typeface="Arial CE"/>
                      </a:endParaRPr>
                    </a:p>
                  </a:txBody>
                  <a:tcPr marL="9525" marR="9525" marT="9524" marB="0" anchor="b">
                    <a:solidFill>
                      <a:schemeClr val="accent3">
                        <a:lumMod val="75000"/>
                      </a:schemeClr>
                    </a:solidFill>
                  </a:tcPr>
                </a:tc>
                <a:tc>
                  <a:txBody>
                    <a:bodyPr/>
                    <a:lstStyle/>
                    <a:p>
                      <a:pPr algn="r" fontAlgn="b"/>
                      <a:r>
                        <a:rPr lang="es-CO" sz="1800" b="1" i="0" u="none" strike="noStrike" dirty="0" smtClean="0">
                          <a:latin typeface="+mj-lt"/>
                        </a:rPr>
                        <a:t>100</a:t>
                      </a:r>
                      <a:endParaRPr lang="es-CO" sz="1800" b="1" i="0" u="none" strike="noStrike" dirty="0">
                        <a:latin typeface="+mj-lt"/>
                      </a:endParaRPr>
                    </a:p>
                  </a:txBody>
                  <a:tcPr marL="9525" marR="9525" marT="9524" marB="0" anchor="b">
                    <a:solidFill>
                      <a:schemeClr val="accent3">
                        <a:lumMod val="75000"/>
                      </a:schemeClr>
                    </a:solidFill>
                  </a:tcPr>
                </a:tc>
                <a:extLst>
                  <a:ext uri="{0D108BD9-81ED-4DB2-BD59-A6C34878D82A}">
                    <a16:rowId xmlns:a16="http://schemas.microsoft.com/office/drawing/2014/main" val="10011"/>
                  </a:ext>
                </a:extLst>
              </a:tr>
            </a:tbl>
          </a:graphicData>
        </a:graphic>
      </p:graphicFrame>
      <p:sp>
        <p:nvSpPr>
          <p:cNvPr id="60472" name="5 CuadroTexto"/>
          <p:cNvSpPr txBox="1">
            <a:spLocks noChangeArrowheads="1"/>
          </p:cNvSpPr>
          <p:nvPr/>
        </p:nvSpPr>
        <p:spPr bwMode="auto">
          <a:xfrm>
            <a:off x="0" y="1268413"/>
            <a:ext cx="914399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s-CO" sz="3000" b="1" dirty="0">
                <a:effectLst>
                  <a:outerShdw blurRad="38100" dist="38100" dir="2700000" algn="tl">
                    <a:srgbClr val="000000">
                      <a:alpha val="43137"/>
                    </a:srgbClr>
                  </a:outerShdw>
                </a:effectLst>
                <a:latin typeface="Tahoma" pitchFamily="34" charset="0"/>
                <a:cs typeface="Tahoma" pitchFamily="34" charset="0"/>
              </a:rPr>
              <a:t>Población de Urabá </a:t>
            </a:r>
            <a:r>
              <a:rPr lang="es-CO" sz="3000" b="1" dirty="0" smtClean="0">
                <a:effectLst>
                  <a:outerShdw blurRad="38100" dist="38100" dir="2700000" algn="tl">
                    <a:srgbClr val="000000">
                      <a:alpha val="43137"/>
                    </a:srgbClr>
                  </a:outerShdw>
                </a:effectLst>
                <a:latin typeface="Tahoma" pitchFamily="34" charset="0"/>
                <a:cs typeface="Tahoma" pitchFamily="34" charset="0"/>
              </a:rPr>
              <a:t>proyectada 2015 (DANE)</a:t>
            </a:r>
            <a:endParaRPr lang="es-CO" sz="3000" dirty="0">
              <a:latin typeface="Calibri" pitchFamily="34" charset="0"/>
            </a:endParaRPr>
          </a:p>
        </p:txBody>
      </p:sp>
      <p:sp>
        <p:nvSpPr>
          <p:cNvPr id="7" name="6 Elipse"/>
          <p:cNvSpPr/>
          <p:nvPr/>
        </p:nvSpPr>
        <p:spPr>
          <a:xfrm>
            <a:off x="5551344" y="2349500"/>
            <a:ext cx="1500187" cy="35718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solidFill>
                <a:prstClr val="white"/>
              </a:solidFill>
            </a:endParaRPr>
          </a:p>
        </p:txBody>
      </p:sp>
      <p:sp>
        <p:nvSpPr>
          <p:cNvPr id="8" name="7 Elipse"/>
          <p:cNvSpPr/>
          <p:nvPr/>
        </p:nvSpPr>
        <p:spPr>
          <a:xfrm>
            <a:off x="5562795" y="5303838"/>
            <a:ext cx="1500187" cy="35718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solidFill>
                <a:prstClr val="white"/>
              </a:solidFill>
            </a:endParaRPr>
          </a:p>
        </p:txBody>
      </p:sp>
      <p:sp>
        <p:nvSpPr>
          <p:cNvPr id="10" name="9 Elipse"/>
          <p:cNvSpPr/>
          <p:nvPr/>
        </p:nvSpPr>
        <p:spPr>
          <a:xfrm>
            <a:off x="5580063" y="3357563"/>
            <a:ext cx="1500187" cy="35718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solidFill>
                <a:prstClr val="white"/>
              </a:solidFill>
            </a:endParaRPr>
          </a:p>
        </p:txBody>
      </p:sp>
      <p:pic>
        <p:nvPicPr>
          <p:cNvPr id="9" name="Picture 2" descr="H:\Cámara de comercio de Urabá\Logo Transparente\Logo_CCU_color-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937" y="4523"/>
            <a:ext cx="1526988" cy="1097163"/>
          </a:xfrm>
          <a:prstGeom prst="rect">
            <a:avLst/>
          </a:prstGeom>
          <a:noFill/>
          <a:extLst>
            <a:ext uri="{909E8E84-426E-40DD-AFC4-6F175D3DCCD1}">
              <a14:hiddenFill xmlns:a14="http://schemas.microsoft.com/office/drawing/2010/main">
                <a:solidFill>
                  <a:srgbClr val="FFFFFF"/>
                </a:solidFill>
              </a14:hiddenFill>
            </a:ext>
          </a:extLst>
        </p:spPr>
      </p:pic>
      <p:sp>
        <p:nvSpPr>
          <p:cNvPr id="11" name="1 Título"/>
          <p:cNvSpPr txBox="1">
            <a:spLocks/>
          </p:cNvSpPr>
          <p:nvPr/>
        </p:nvSpPr>
        <p:spPr bwMode="auto">
          <a:xfrm>
            <a:off x="179388" y="822312"/>
            <a:ext cx="32400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0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r>
              <a:rPr kumimoji="0" lang="es-ES" sz="16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Por una región sin fronteras</a:t>
            </a:r>
            <a:r>
              <a:rPr kumimoji="0" lang="es-ES" sz="20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r>
              <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r>
            <a:br>
              <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br>
            <a:r>
              <a:rPr kumimoji="0" lang="es-ES"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endPar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p:txBody>
      </p:sp>
      <p:sp>
        <p:nvSpPr>
          <p:cNvPr id="13" name="12 Elipse"/>
          <p:cNvSpPr/>
          <p:nvPr/>
        </p:nvSpPr>
        <p:spPr>
          <a:xfrm>
            <a:off x="5562796" y="2995309"/>
            <a:ext cx="1500187" cy="35718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solidFill>
                <a:prstClr val="white"/>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Título"/>
          <p:cNvSpPr>
            <a:spLocks noGrp="1"/>
          </p:cNvSpPr>
          <p:nvPr>
            <p:ph type="title"/>
          </p:nvPr>
        </p:nvSpPr>
        <p:spPr>
          <a:xfrm>
            <a:off x="539750" y="1062038"/>
            <a:ext cx="8229600" cy="1143000"/>
          </a:xfrm>
        </p:spPr>
        <p:txBody>
          <a:bodyPr/>
          <a:lstStyle/>
          <a:p>
            <a:r>
              <a:rPr lang="es-CO" sz="3000" b="1" dirty="0" smtClean="0">
                <a:latin typeface="Tahoma" pitchFamily="34" charset="0"/>
                <a:cs typeface="Tahoma" pitchFamily="34" charset="0"/>
              </a:rPr>
              <a:t>Proyecciones</a:t>
            </a:r>
            <a:r>
              <a:rPr lang="es-CO" sz="3200" b="1" dirty="0" smtClean="0">
                <a:effectLst>
                  <a:outerShdw blurRad="38100" dist="38100" dir="2700000" algn="tl">
                    <a:srgbClr val="000000">
                      <a:alpha val="43137"/>
                    </a:srgbClr>
                  </a:outerShdw>
                </a:effectLst>
                <a:latin typeface="Tahoma" pitchFamily="34" charset="0"/>
                <a:cs typeface="Tahoma" pitchFamily="34" charset="0"/>
              </a:rPr>
              <a:t> </a:t>
            </a:r>
            <a:r>
              <a:rPr lang="es-CO" sz="3000" b="1" dirty="0" smtClean="0">
                <a:latin typeface="Tahoma" pitchFamily="34" charset="0"/>
                <a:cs typeface="Tahoma" pitchFamily="34" charset="0"/>
              </a:rPr>
              <a:t>(2015) de población  por municipio en miles (DANE)</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447179434"/>
              </p:ext>
            </p:extLst>
          </p:nvPr>
        </p:nvGraphicFramePr>
        <p:xfrm>
          <a:off x="611188" y="2254250"/>
          <a:ext cx="7921625" cy="742950"/>
        </p:xfrm>
        <a:graphic>
          <a:graphicData uri="http://schemas.openxmlformats.org/drawingml/2006/table">
            <a:tbl>
              <a:tblPr firstRow="1" bandRow="1">
                <a:tableStyleId>{F5AB1C69-6EDB-4FF4-983F-18BD219EF322}</a:tableStyleId>
              </a:tblPr>
              <a:tblGrid>
                <a:gridCol w="3885101">
                  <a:extLst>
                    <a:ext uri="{9D8B030D-6E8A-4147-A177-3AD203B41FA5}">
                      <a16:colId xmlns:a16="http://schemas.microsoft.com/office/drawing/2014/main" val="20000"/>
                    </a:ext>
                  </a:extLst>
                </a:gridCol>
                <a:gridCol w="4036524">
                  <a:extLst>
                    <a:ext uri="{9D8B030D-6E8A-4147-A177-3AD203B41FA5}">
                      <a16:colId xmlns:a16="http://schemas.microsoft.com/office/drawing/2014/main" val="20001"/>
                    </a:ext>
                  </a:extLst>
                </a:gridCol>
              </a:tblGrid>
              <a:tr h="371475">
                <a:tc>
                  <a:txBody>
                    <a:bodyPr/>
                    <a:lstStyle/>
                    <a:p>
                      <a:r>
                        <a:rPr lang="es-CO" sz="1800" dirty="0" smtClean="0">
                          <a:solidFill>
                            <a:schemeClr val="bg1"/>
                          </a:solidFill>
                          <a:latin typeface="Tahoma" pitchFamily="34" charset="0"/>
                          <a:ea typeface="Tahoma" pitchFamily="34" charset="0"/>
                          <a:cs typeface="Tahoma" pitchFamily="34" charset="0"/>
                        </a:rPr>
                        <a:t>Colombia</a:t>
                      </a:r>
                      <a:endParaRPr lang="es-CO" sz="1800" dirty="0">
                        <a:solidFill>
                          <a:schemeClr val="bg1"/>
                        </a:solidFill>
                        <a:latin typeface="Tahoma" pitchFamily="34" charset="0"/>
                        <a:ea typeface="Tahoma" pitchFamily="34" charset="0"/>
                        <a:cs typeface="Tahoma" pitchFamily="34" charset="0"/>
                      </a:endParaRPr>
                    </a:p>
                  </a:txBody>
                  <a:tcPr marL="91449" marR="91449" marT="45798" marB="45798">
                    <a:solidFill>
                      <a:schemeClr val="accent3">
                        <a:lumMod val="75000"/>
                      </a:schemeClr>
                    </a:solidFill>
                  </a:tcPr>
                </a:tc>
                <a:tc>
                  <a:txBody>
                    <a:bodyPr/>
                    <a:lstStyle/>
                    <a:p>
                      <a:r>
                        <a:rPr lang="es-CO" sz="1800" dirty="0" smtClean="0">
                          <a:solidFill>
                            <a:schemeClr val="bg1"/>
                          </a:solidFill>
                          <a:latin typeface="Tahoma" pitchFamily="34" charset="0"/>
                          <a:ea typeface="Tahoma" pitchFamily="34" charset="0"/>
                          <a:cs typeface="Tahoma" pitchFamily="34" charset="0"/>
                        </a:rPr>
                        <a:t>48.202</a:t>
                      </a:r>
                      <a:endParaRPr lang="es-CO" sz="1800" dirty="0">
                        <a:solidFill>
                          <a:schemeClr val="bg1"/>
                        </a:solidFill>
                        <a:latin typeface="Tahoma" pitchFamily="34" charset="0"/>
                        <a:ea typeface="Tahoma" pitchFamily="34" charset="0"/>
                        <a:cs typeface="Tahoma" pitchFamily="34" charset="0"/>
                      </a:endParaRPr>
                    </a:p>
                  </a:txBody>
                  <a:tcPr marL="91449" marR="91449" marT="45798" marB="45798">
                    <a:solidFill>
                      <a:schemeClr val="accent3">
                        <a:lumMod val="75000"/>
                      </a:schemeClr>
                    </a:solidFill>
                  </a:tcPr>
                </a:tc>
                <a:extLst>
                  <a:ext uri="{0D108BD9-81ED-4DB2-BD59-A6C34878D82A}">
                    <a16:rowId xmlns:a16="http://schemas.microsoft.com/office/drawing/2014/main" val="10000"/>
                  </a:ext>
                </a:extLst>
              </a:tr>
              <a:tr h="371475">
                <a:tc>
                  <a:txBody>
                    <a:bodyPr/>
                    <a:lstStyle/>
                    <a:p>
                      <a:r>
                        <a:rPr lang="es-CO" sz="1800" b="1" dirty="0" smtClean="0">
                          <a:solidFill>
                            <a:schemeClr val="bg1"/>
                          </a:solidFill>
                          <a:latin typeface="Tahoma" pitchFamily="34" charset="0"/>
                          <a:ea typeface="Tahoma" pitchFamily="34" charset="0"/>
                          <a:cs typeface="Tahoma" pitchFamily="34" charset="0"/>
                        </a:rPr>
                        <a:t>Antioquia</a:t>
                      </a:r>
                      <a:endParaRPr lang="es-CO" sz="1800" b="1" dirty="0">
                        <a:solidFill>
                          <a:schemeClr val="bg1"/>
                        </a:solidFill>
                        <a:latin typeface="Tahoma" pitchFamily="34" charset="0"/>
                        <a:ea typeface="Tahoma" pitchFamily="34" charset="0"/>
                        <a:cs typeface="Tahoma" pitchFamily="34" charset="0"/>
                      </a:endParaRPr>
                    </a:p>
                  </a:txBody>
                  <a:tcPr marL="91449" marR="91449" marT="45798" marB="45798">
                    <a:solidFill>
                      <a:schemeClr val="accent3">
                        <a:lumMod val="75000"/>
                      </a:schemeClr>
                    </a:solidFill>
                  </a:tcPr>
                </a:tc>
                <a:tc>
                  <a:txBody>
                    <a:bodyPr/>
                    <a:lstStyle/>
                    <a:p>
                      <a:r>
                        <a:rPr lang="es-CO" sz="1800" b="1" dirty="0" smtClean="0">
                          <a:solidFill>
                            <a:schemeClr val="bg1"/>
                          </a:solidFill>
                          <a:latin typeface="Tahoma" pitchFamily="34" charset="0"/>
                          <a:ea typeface="Tahoma" pitchFamily="34" charset="0"/>
                          <a:cs typeface="Tahoma" pitchFamily="34" charset="0"/>
                        </a:rPr>
                        <a:t>6.456</a:t>
                      </a:r>
                      <a:endParaRPr lang="es-CO" sz="1800" b="1" dirty="0">
                        <a:solidFill>
                          <a:schemeClr val="bg1"/>
                        </a:solidFill>
                        <a:latin typeface="Tahoma" pitchFamily="34" charset="0"/>
                        <a:ea typeface="Tahoma" pitchFamily="34" charset="0"/>
                        <a:cs typeface="Tahoma" pitchFamily="34" charset="0"/>
                      </a:endParaRPr>
                    </a:p>
                  </a:txBody>
                  <a:tcPr marL="91449" marR="91449" marT="45798" marB="45798">
                    <a:solidFill>
                      <a:schemeClr val="accent3">
                        <a:lumMod val="75000"/>
                      </a:schemeClr>
                    </a:solidFill>
                  </a:tcPr>
                </a:tc>
                <a:extLst>
                  <a:ext uri="{0D108BD9-81ED-4DB2-BD59-A6C34878D82A}">
                    <a16:rowId xmlns:a16="http://schemas.microsoft.com/office/drawing/2014/main" val="10001"/>
                  </a:ext>
                </a:extLst>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62575669"/>
              </p:ext>
            </p:extLst>
          </p:nvPr>
        </p:nvGraphicFramePr>
        <p:xfrm>
          <a:off x="642938" y="3011488"/>
          <a:ext cx="7929561" cy="3657600"/>
        </p:xfrm>
        <a:graphic>
          <a:graphicData uri="http://schemas.openxmlformats.org/drawingml/2006/table">
            <a:tbl>
              <a:tblPr firstRow="1" bandRow="1">
                <a:tableStyleId>{5C22544A-7EE6-4342-B048-85BDC9FD1C3A}</a:tableStyleId>
              </a:tblPr>
              <a:tblGrid>
                <a:gridCol w="2332224">
                  <a:extLst>
                    <a:ext uri="{9D8B030D-6E8A-4147-A177-3AD203B41FA5}">
                      <a16:colId xmlns:a16="http://schemas.microsoft.com/office/drawing/2014/main" val="20000"/>
                    </a:ext>
                  </a:extLst>
                </a:gridCol>
                <a:gridCol w="3005323">
                  <a:extLst>
                    <a:ext uri="{9D8B030D-6E8A-4147-A177-3AD203B41FA5}">
                      <a16:colId xmlns:a16="http://schemas.microsoft.com/office/drawing/2014/main" val="20001"/>
                    </a:ext>
                  </a:extLst>
                </a:gridCol>
                <a:gridCol w="2592014">
                  <a:extLst>
                    <a:ext uri="{9D8B030D-6E8A-4147-A177-3AD203B41FA5}">
                      <a16:colId xmlns:a16="http://schemas.microsoft.com/office/drawing/2014/main" val="20002"/>
                    </a:ext>
                  </a:extLst>
                </a:gridCol>
              </a:tblGrid>
              <a:tr h="302434">
                <a:tc>
                  <a:txBody>
                    <a:bodyPr/>
                    <a:lstStyle/>
                    <a:p>
                      <a:r>
                        <a:rPr lang="es-CO" b="0" dirty="0" smtClean="0">
                          <a:solidFill>
                            <a:schemeClr val="bg1"/>
                          </a:solidFill>
                          <a:latin typeface="Tahoma" pitchFamily="34" charset="0"/>
                          <a:ea typeface="Tahoma" pitchFamily="34" charset="0"/>
                          <a:cs typeface="Tahoma" pitchFamily="34" charset="0"/>
                        </a:rPr>
                        <a:t>1</a:t>
                      </a:r>
                      <a:endParaRPr lang="es-CO" b="0" dirty="0">
                        <a:solidFill>
                          <a:schemeClr val="bg1"/>
                        </a:solidFill>
                        <a:latin typeface="Tahoma" pitchFamily="34" charset="0"/>
                        <a:ea typeface="Tahoma" pitchFamily="34" charset="0"/>
                        <a:cs typeface="Tahoma" pitchFamily="34" charset="0"/>
                      </a:endParaRPr>
                    </a:p>
                  </a:txBody>
                  <a:tcPr marL="91435" marR="91435">
                    <a:solidFill>
                      <a:schemeClr val="accent3">
                        <a:lumMod val="75000"/>
                      </a:schemeClr>
                    </a:solidFill>
                  </a:tcPr>
                </a:tc>
                <a:tc>
                  <a:txBody>
                    <a:bodyPr/>
                    <a:lstStyle/>
                    <a:p>
                      <a:r>
                        <a:rPr lang="es-CO" b="0" dirty="0" smtClean="0">
                          <a:solidFill>
                            <a:schemeClr val="bg1"/>
                          </a:solidFill>
                          <a:latin typeface="Tahoma" pitchFamily="34" charset="0"/>
                          <a:ea typeface="Tahoma" pitchFamily="34" charset="0"/>
                          <a:cs typeface="Tahoma" pitchFamily="34" charset="0"/>
                        </a:rPr>
                        <a:t>Medellín</a:t>
                      </a:r>
                      <a:endParaRPr lang="es-CO" b="0" dirty="0">
                        <a:solidFill>
                          <a:schemeClr val="bg1"/>
                        </a:solidFill>
                        <a:latin typeface="Tahoma" pitchFamily="34" charset="0"/>
                        <a:ea typeface="Tahoma" pitchFamily="34" charset="0"/>
                        <a:cs typeface="Tahoma" pitchFamily="34" charset="0"/>
                      </a:endParaRPr>
                    </a:p>
                  </a:txBody>
                  <a:tcPr marL="91435" marR="91435">
                    <a:solidFill>
                      <a:schemeClr val="accent3">
                        <a:lumMod val="75000"/>
                      </a:schemeClr>
                    </a:solidFill>
                  </a:tcPr>
                </a:tc>
                <a:tc>
                  <a:txBody>
                    <a:bodyPr/>
                    <a:lstStyle/>
                    <a:p>
                      <a:pPr algn="l" fontAlgn="b"/>
                      <a:r>
                        <a:rPr lang="es-CO" sz="1800" b="1" i="0" u="none" strike="noStrike" dirty="0">
                          <a:effectLst/>
                          <a:latin typeface="Tahoma" pitchFamily="34" charset="0"/>
                          <a:ea typeface="Tahoma" pitchFamily="34" charset="0"/>
                          <a:cs typeface="Tahoma" pitchFamily="34" charset="0"/>
                        </a:rPr>
                        <a:t> </a:t>
                      </a:r>
                      <a:r>
                        <a:rPr lang="es-CO" sz="1800" b="0" i="0" u="none" strike="noStrike" dirty="0" smtClean="0">
                          <a:effectLst/>
                          <a:latin typeface="Tahoma" pitchFamily="34" charset="0"/>
                          <a:ea typeface="Tahoma" pitchFamily="34" charset="0"/>
                          <a:cs typeface="Tahoma" pitchFamily="34" charset="0"/>
                        </a:rPr>
                        <a:t>2.464</a:t>
                      </a:r>
                      <a:endParaRPr lang="es-CO" sz="1800" b="0" i="0" u="none" strike="noStrike" dirty="0">
                        <a:effectLst/>
                        <a:latin typeface="Tahoma" pitchFamily="34" charset="0"/>
                        <a:ea typeface="Tahoma" pitchFamily="34" charset="0"/>
                        <a:cs typeface="Tahoma" pitchFamily="34" charset="0"/>
                      </a:endParaRPr>
                    </a:p>
                  </a:txBody>
                  <a:tcPr marL="0" marR="0" marT="0" marB="0" anchor="b">
                    <a:solidFill>
                      <a:schemeClr val="accent3">
                        <a:lumMod val="75000"/>
                      </a:schemeClr>
                    </a:solidFill>
                  </a:tcPr>
                </a:tc>
                <a:extLst>
                  <a:ext uri="{0D108BD9-81ED-4DB2-BD59-A6C34878D82A}">
                    <a16:rowId xmlns:a16="http://schemas.microsoft.com/office/drawing/2014/main" val="10000"/>
                  </a:ext>
                </a:extLst>
              </a:tr>
              <a:tr h="302434">
                <a:tc>
                  <a:txBody>
                    <a:bodyPr/>
                    <a:lstStyle/>
                    <a:p>
                      <a:r>
                        <a:rPr lang="es-CO" dirty="0" smtClean="0">
                          <a:solidFill>
                            <a:schemeClr val="bg1"/>
                          </a:solidFill>
                          <a:latin typeface="Tahoma" pitchFamily="34" charset="0"/>
                          <a:ea typeface="Tahoma" pitchFamily="34" charset="0"/>
                          <a:cs typeface="Tahoma" pitchFamily="34" charset="0"/>
                        </a:rPr>
                        <a:t>2</a:t>
                      </a:r>
                      <a:endParaRPr lang="es-CO" dirty="0">
                        <a:solidFill>
                          <a:schemeClr val="bg1"/>
                        </a:solidFill>
                        <a:latin typeface="Tahoma" pitchFamily="34" charset="0"/>
                        <a:ea typeface="Tahoma" pitchFamily="34" charset="0"/>
                        <a:cs typeface="Tahoma" pitchFamily="34" charset="0"/>
                      </a:endParaRPr>
                    </a:p>
                  </a:txBody>
                  <a:tcPr marL="91435" marR="91435">
                    <a:solidFill>
                      <a:schemeClr val="accent3">
                        <a:lumMod val="75000"/>
                      </a:schemeClr>
                    </a:solidFill>
                  </a:tcPr>
                </a:tc>
                <a:tc>
                  <a:txBody>
                    <a:bodyPr/>
                    <a:lstStyle/>
                    <a:p>
                      <a:r>
                        <a:rPr lang="es-CO" dirty="0" smtClean="0">
                          <a:solidFill>
                            <a:schemeClr val="bg1"/>
                          </a:solidFill>
                          <a:latin typeface="Tahoma" pitchFamily="34" charset="0"/>
                          <a:ea typeface="Tahoma" pitchFamily="34" charset="0"/>
                          <a:cs typeface="Tahoma" pitchFamily="34" charset="0"/>
                        </a:rPr>
                        <a:t>Bello</a:t>
                      </a:r>
                      <a:endParaRPr lang="es-CO" dirty="0">
                        <a:solidFill>
                          <a:schemeClr val="bg1"/>
                        </a:solidFill>
                        <a:latin typeface="Tahoma" pitchFamily="34" charset="0"/>
                        <a:ea typeface="Tahoma" pitchFamily="34" charset="0"/>
                        <a:cs typeface="Tahoma" pitchFamily="34" charset="0"/>
                      </a:endParaRPr>
                    </a:p>
                  </a:txBody>
                  <a:tcPr marL="91435" marR="91435">
                    <a:solidFill>
                      <a:schemeClr val="accent3">
                        <a:lumMod val="75000"/>
                      </a:schemeClr>
                    </a:solidFill>
                  </a:tcPr>
                </a:tc>
                <a:tc>
                  <a:txBody>
                    <a:bodyPr/>
                    <a:lstStyle/>
                    <a:p>
                      <a:r>
                        <a:rPr lang="es-CO" dirty="0" smtClean="0">
                          <a:solidFill>
                            <a:schemeClr val="bg1"/>
                          </a:solidFill>
                          <a:latin typeface="Tahoma" pitchFamily="34" charset="0"/>
                          <a:ea typeface="Tahoma" pitchFamily="34" charset="0"/>
                          <a:cs typeface="Tahoma" pitchFamily="34" charset="0"/>
                        </a:rPr>
                        <a:t>455</a:t>
                      </a:r>
                      <a:endParaRPr lang="es-CO" dirty="0">
                        <a:solidFill>
                          <a:schemeClr val="bg1"/>
                        </a:solidFill>
                        <a:latin typeface="Tahoma" pitchFamily="34" charset="0"/>
                        <a:ea typeface="Tahoma" pitchFamily="34" charset="0"/>
                        <a:cs typeface="Tahoma" pitchFamily="34" charset="0"/>
                      </a:endParaRPr>
                    </a:p>
                  </a:txBody>
                  <a:tcPr marL="91435" marR="91435">
                    <a:solidFill>
                      <a:schemeClr val="accent3">
                        <a:lumMod val="75000"/>
                      </a:schemeClr>
                    </a:solidFill>
                  </a:tcPr>
                </a:tc>
                <a:extLst>
                  <a:ext uri="{0D108BD9-81ED-4DB2-BD59-A6C34878D82A}">
                    <a16:rowId xmlns:a16="http://schemas.microsoft.com/office/drawing/2014/main" val="10001"/>
                  </a:ext>
                </a:extLst>
              </a:tr>
              <a:tr h="302434">
                <a:tc>
                  <a:txBody>
                    <a:bodyPr/>
                    <a:lstStyle/>
                    <a:p>
                      <a:r>
                        <a:rPr lang="es-CO" dirty="0" smtClean="0">
                          <a:solidFill>
                            <a:schemeClr val="bg1"/>
                          </a:solidFill>
                          <a:latin typeface="Tahoma" pitchFamily="34" charset="0"/>
                          <a:ea typeface="Tahoma" pitchFamily="34" charset="0"/>
                          <a:cs typeface="Tahoma" pitchFamily="34" charset="0"/>
                        </a:rPr>
                        <a:t>3</a:t>
                      </a:r>
                      <a:endParaRPr lang="es-CO" dirty="0">
                        <a:solidFill>
                          <a:schemeClr val="bg1"/>
                        </a:solidFill>
                        <a:latin typeface="Tahoma" pitchFamily="34" charset="0"/>
                        <a:ea typeface="Tahoma" pitchFamily="34" charset="0"/>
                        <a:cs typeface="Tahoma" pitchFamily="34" charset="0"/>
                      </a:endParaRPr>
                    </a:p>
                  </a:txBody>
                  <a:tcPr marL="91435" marR="91435">
                    <a:solidFill>
                      <a:schemeClr val="accent3">
                        <a:lumMod val="75000"/>
                      </a:schemeClr>
                    </a:solidFill>
                  </a:tcPr>
                </a:tc>
                <a:tc>
                  <a:txBody>
                    <a:bodyPr/>
                    <a:lstStyle/>
                    <a:p>
                      <a:r>
                        <a:rPr lang="es-CO" dirty="0" smtClean="0">
                          <a:solidFill>
                            <a:schemeClr val="bg1"/>
                          </a:solidFill>
                          <a:latin typeface="Tahoma" pitchFamily="34" charset="0"/>
                          <a:ea typeface="Tahoma" pitchFamily="34" charset="0"/>
                          <a:cs typeface="Tahoma" pitchFamily="34" charset="0"/>
                        </a:rPr>
                        <a:t>Itagüí</a:t>
                      </a:r>
                      <a:endParaRPr lang="es-CO" dirty="0">
                        <a:solidFill>
                          <a:schemeClr val="bg1"/>
                        </a:solidFill>
                        <a:latin typeface="Tahoma" pitchFamily="34" charset="0"/>
                        <a:ea typeface="Tahoma" pitchFamily="34" charset="0"/>
                        <a:cs typeface="Tahoma" pitchFamily="34" charset="0"/>
                      </a:endParaRPr>
                    </a:p>
                  </a:txBody>
                  <a:tcPr marL="91435" marR="91435">
                    <a:solidFill>
                      <a:schemeClr val="accent3">
                        <a:lumMod val="75000"/>
                      </a:schemeClr>
                    </a:solidFill>
                  </a:tcPr>
                </a:tc>
                <a:tc>
                  <a:txBody>
                    <a:bodyPr/>
                    <a:lstStyle/>
                    <a:p>
                      <a:r>
                        <a:rPr lang="es-CO" dirty="0" smtClean="0">
                          <a:solidFill>
                            <a:schemeClr val="bg1"/>
                          </a:solidFill>
                          <a:latin typeface="Tahoma" pitchFamily="34" charset="0"/>
                          <a:ea typeface="Tahoma" pitchFamily="34" charset="0"/>
                          <a:cs typeface="Tahoma" pitchFamily="34" charset="0"/>
                        </a:rPr>
                        <a:t>267</a:t>
                      </a:r>
                      <a:endParaRPr lang="es-CO" dirty="0">
                        <a:solidFill>
                          <a:schemeClr val="bg1"/>
                        </a:solidFill>
                        <a:latin typeface="Tahoma" pitchFamily="34" charset="0"/>
                        <a:ea typeface="Tahoma" pitchFamily="34" charset="0"/>
                        <a:cs typeface="Tahoma" pitchFamily="34" charset="0"/>
                      </a:endParaRPr>
                    </a:p>
                  </a:txBody>
                  <a:tcPr marL="91435" marR="91435">
                    <a:solidFill>
                      <a:schemeClr val="accent3">
                        <a:lumMod val="75000"/>
                      </a:schemeClr>
                    </a:solidFill>
                  </a:tcPr>
                </a:tc>
                <a:extLst>
                  <a:ext uri="{0D108BD9-81ED-4DB2-BD59-A6C34878D82A}">
                    <a16:rowId xmlns:a16="http://schemas.microsoft.com/office/drawing/2014/main" val="10002"/>
                  </a:ext>
                </a:extLst>
              </a:tr>
              <a:tr h="302434">
                <a:tc>
                  <a:txBody>
                    <a:bodyPr/>
                    <a:lstStyle/>
                    <a:p>
                      <a:r>
                        <a:rPr lang="es-CO" dirty="0" smtClean="0">
                          <a:solidFill>
                            <a:schemeClr val="bg1"/>
                          </a:solidFill>
                          <a:latin typeface="Tahoma" pitchFamily="34" charset="0"/>
                          <a:ea typeface="Tahoma" pitchFamily="34" charset="0"/>
                          <a:cs typeface="Tahoma" pitchFamily="34" charset="0"/>
                        </a:rPr>
                        <a:t>4</a:t>
                      </a:r>
                      <a:endParaRPr lang="es-CO" dirty="0">
                        <a:solidFill>
                          <a:schemeClr val="bg1"/>
                        </a:solidFill>
                        <a:latin typeface="Tahoma" pitchFamily="34" charset="0"/>
                        <a:ea typeface="Tahoma" pitchFamily="34" charset="0"/>
                        <a:cs typeface="Tahoma" pitchFamily="34" charset="0"/>
                      </a:endParaRPr>
                    </a:p>
                  </a:txBody>
                  <a:tcPr marL="91435" marR="91435">
                    <a:solidFill>
                      <a:schemeClr val="accent3">
                        <a:lumMod val="75000"/>
                      </a:schemeClr>
                    </a:solidFill>
                  </a:tcPr>
                </a:tc>
                <a:tc>
                  <a:txBody>
                    <a:bodyPr/>
                    <a:lstStyle/>
                    <a:p>
                      <a:r>
                        <a:rPr lang="es-CO" dirty="0" smtClean="0">
                          <a:solidFill>
                            <a:schemeClr val="bg1"/>
                          </a:solidFill>
                          <a:latin typeface="Tahoma" pitchFamily="34" charset="0"/>
                          <a:ea typeface="Tahoma" pitchFamily="34" charset="0"/>
                          <a:cs typeface="Tahoma" pitchFamily="34" charset="0"/>
                        </a:rPr>
                        <a:t>Envigado</a:t>
                      </a:r>
                      <a:endParaRPr lang="es-CO" dirty="0">
                        <a:solidFill>
                          <a:schemeClr val="bg1"/>
                        </a:solidFill>
                        <a:latin typeface="Tahoma" pitchFamily="34" charset="0"/>
                        <a:ea typeface="Tahoma" pitchFamily="34" charset="0"/>
                        <a:cs typeface="Tahoma" pitchFamily="34" charset="0"/>
                      </a:endParaRPr>
                    </a:p>
                  </a:txBody>
                  <a:tcPr marL="91435" marR="91435">
                    <a:solidFill>
                      <a:schemeClr val="accent3">
                        <a:lumMod val="75000"/>
                      </a:schemeClr>
                    </a:solidFill>
                  </a:tcPr>
                </a:tc>
                <a:tc>
                  <a:txBody>
                    <a:bodyPr/>
                    <a:lstStyle/>
                    <a:p>
                      <a:r>
                        <a:rPr lang="es-CO" dirty="0" smtClean="0">
                          <a:solidFill>
                            <a:schemeClr val="bg1"/>
                          </a:solidFill>
                          <a:latin typeface="Tahoma" pitchFamily="34" charset="0"/>
                          <a:ea typeface="Tahoma" pitchFamily="34" charset="0"/>
                          <a:cs typeface="Tahoma" pitchFamily="34" charset="0"/>
                        </a:rPr>
                        <a:t>222</a:t>
                      </a:r>
                      <a:endParaRPr lang="es-CO" dirty="0">
                        <a:solidFill>
                          <a:schemeClr val="bg1"/>
                        </a:solidFill>
                        <a:latin typeface="Tahoma" pitchFamily="34" charset="0"/>
                        <a:ea typeface="Tahoma" pitchFamily="34" charset="0"/>
                        <a:cs typeface="Tahoma" pitchFamily="34" charset="0"/>
                      </a:endParaRPr>
                    </a:p>
                  </a:txBody>
                  <a:tcPr marL="91435" marR="91435">
                    <a:solidFill>
                      <a:schemeClr val="accent3">
                        <a:lumMod val="75000"/>
                      </a:schemeClr>
                    </a:solidFill>
                  </a:tcPr>
                </a:tc>
                <a:extLst>
                  <a:ext uri="{0D108BD9-81ED-4DB2-BD59-A6C34878D82A}">
                    <a16:rowId xmlns:a16="http://schemas.microsoft.com/office/drawing/2014/main" val="10003"/>
                  </a:ext>
                </a:extLst>
              </a:tr>
              <a:tr h="302434">
                <a:tc>
                  <a:txBody>
                    <a:bodyPr/>
                    <a:lstStyle/>
                    <a:p>
                      <a:r>
                        <a:rPr lang="es-CO" b="1" dirty="0" smtClean="0">
                          <a:solidFill>
                            <a:schemeClr val="tx1"/>
                          </a:solidFill>
                          <a:latin typeface="Tahoma" pitchFamily="34" charset="0"/>
                          <a:ea typeface="Tahoma" pitchFamily="34" charset="0"/>
                          <a:cs typeface="Tahoma" pitchFamily="34" charset="0"/>
                        </a:rPr>
                        <a:t>5</a:t>
                      </a:r>
                      <a:endParaRPr lang="es-CO" b="1" dirty="0">
                        <a:solidFill>
                          <a:schemeClr val="tx1"/>
                        </a:solidFill>
                        <a:latin typeface="Tahoma" pitchFamily="34" charset="0"/>
                        <a:ea typeface="Tahoma" pitchFamily="34" charset="0"/>
                        <a:cs typeface="Tahoma" pitchFamily="34" charset="0"/>
                      </a:endParaRPr>
                    </a:p>
                  </a:txBody>
                  <a:tcPr marL="91435" marR="91435">
                    <a:solidFill>
                      <a:srgbClr val="FFC000"/>
                    </a:solidFill>
                  </a:tcPr>
                </a:tc>
                <a:tc>
                  <a:txBody>
                    <a:bodyPr/>
                    <a:lstStyle/>
                    <a:p>
                      <a:r>
                        <a:rPr lang="es-CO" b="1" dirty="0" smtClean="0">
                          <a:solidFill>
                            <a:schemeClr val="tx1"/>
                          </a:solidFill>
                          <a:latin typeface="Tahoma" pitchFamily="34" charset="0"/>
                          <a:ea typeface="Tahoma" pitchFamily="34" charset="0"/>
                          <a:cs typeface="Tahoma" pitchFamily="34" charset="0"/>
                        </a:rPr>
                        <a:t>Apartadó</a:t>
                      </a:r>
                      <a:endParaRPr lang="es-CO" b="1" dirty="0">
                        <a:solidFill>
                          <a:schemeClr val="tx1"/>
                        </a:solidFill>
                        <a:latin typeface="Tahoma" pitchFamily="34" charset="0"/>
                        <a:ea typeface="Tahoma" pitchFamily="34" charset="0"/>
                        <a:cs typeface="Tahoma" pitchFamily="34" charset="0"/>
                      </a:endParaRPr>
                    </a:p>
                  </a:txBody>
                  <a:tcPr marL="91435" marR="91435">
                    <a:solidFill>
                      <a:srgbClr val="FFC000"/>
                    </a:solidFill>
                  </a:tcPr>
                </a:tc>
                <a:tc>
                  <a:txBody>
                    <a:bodyPr/>
                    <a:lstStyle/>
                    <a:p>
                      <a:r>
                        <a:rPr lang="es-CO" b="1" dirty="0" smtClean="0">
                          <a:solidFill>
                            <a:schemeClr val="tx1"/>
                          </a:solidFill>
                          <a:latin typeface="Tahoma" pitchFamily="34" charset="0"/>
                          <a:ea typeface="Tahoma" pitchFamily="34" charset="0"/>
                          <a:cs typeface="Tahoma" pitchFamily="34" charset="0"/>
                        </a:rPr>
                        <a:t>178</a:t>
                      </a:r>
                      <a:endParaRPr lang="es-CO" b="1" dirty="0">
                        <a:solidFill>
                          <a:schemeClr val="tx1"/>
                        </a:solidFill>
                        <a:latin typeface="Tahoma" pitchFamily="34" charset="0"/>
                        <a:ea typeface="Tahoma" pitchFamily="34" charset="0"/>
                        <a:cs typeface="Tahoma" pitchFamily="34" charset="0"/>
                      </a:endParaRPr>
                    </a:p>
                  </a:txBody>
                  <a:tcPr marL="91435" marR="91435">
                    <a:solidFill>
                      <a:srgbClr val="FFC000"/>
                    </a:solidFill>
                  </a:tcPr>
                </a:tc>
                <a:extLst>
                  <a:ext uri="{0D108BD9-81ED-4DB2-BD59-A6C34878D82A}">
                    <a16:rowId xmlns:a16="http://schemas.microsoft.com/office/drawing/2014/main" val="10004"/>
                  </a:ext>
                </a:extLst>
              </a:tr>
              <a:tr h="302434">
                <a:tc>
                  <a:txBody>
                    <a:bodyPr/>
                    <a:lstStyle/>
                    <a:p>
                      <a:r>
                        <a:rPr lang="es-CO" b="1" dirty="0" smtClean="0">
                          <a:solidFill>
                            <a:schemeClr val="tx1"/>
                          </a:solidFill>
                          <a:latin typeface="Tahoma" pitchFamily="34" charset="0"/>
                          <a:ea typeface="Tahoma" pitchFamily="34" charset="0"/>
                          <a:cs typeface="Tahoma" pitchFamily="34" charset="0"/>
                        </a:rPr>
                        <a:t>6</a:t>
                      </a:r>
                      <a:endParaRPr lang="es-CO" b="1" dirty="0">
                        <a:solidFill>
                          <a:schemeClr val="tx1"/>
                        </a:solidFill>
                        <a:latin typeface="Tahoma" pitchFamily="34" charset="0"/>
                        <a:ea typeface="Tahoma" pitchFamily="34" charset="0"/>
                        <a:cs typeface="Tahoma" pitchFamily="34" charset="0"/>
                      </a:endParaRPr>
                    </a:p>
                  </a:txBody>
                  <a:tcPr marL="91435" marR="91435">
                    <a:solidFill>
                      <a:srgbClr val="FFC000"/>
                    </a:solidFill>
                  </a:tcPr>
                </a:tc>
                <a:tc>
                  <a:txBody>
                    <a:bodyPr/>
                    <a:lstStyle/>
                    <a:p>
                      <a:r>
                        <a:rPr lang="es-CO" b="1" dirty="0" smtClean="0">
                          <a:solidFill>
                            <a:schemeClr val="tx1"/>
                          </a:solidFill>
                          <a:latin typeface="Tahoma" pitchFamily="34" charset="0"/>
                          <a:ea typeface="Tahoma" pitchFamily="34" charset="0"/>
                          <a:cs typeface="Tahoma" pitchFamily="34" charset="0"/>
                        </a:rPr>
                        <a:t>Turbo</a:t>
                      </a:r>
                      <a:endParaRPr lang="es-CO" b="1" dirty="0">
                        <a:solidFill>
                          <a:schemeClr val="tx1"/>
                        </a:solidFill>
                        <a:latin typeface="Tahoma" pitchFamily="34" charset="0"/>
                        <a:ea typeface="Tahoma" pitchFamily="34" charset="0"/>
                        <a:cs typeface="Tahoma" pitchFamily="34" charset="0"/>
                      </a:endParaRPr>
                    </a:p>
                  </a:txBody>
                  <a:tcPr marL="91435" marR="91435">
                    <a:solidFill>
                      <a:srgbClr val="FFC000"/>
                    </a:solidFill>
                  </a:tcPr>
                </a:tc>
                <a:tc>
                  <a:txBody>
                    <a:bodyPr/>
                    <a:lstStyle/>
                    <a:p>
                      <a:r>
                        <a:rPr lang="es-CO" b="1" dirty="0" smtClean="0">
                          <a:solidFill>
                            <a:schemeClr val="tx1"/>
                          </a:solidFill>
                          <a:latin typeface="Tahoma" pitchFamily="34" charset="0"/>
                          <a:ea typeface="Tahoma" pitchFamily="34" charset="0"/>
                          <a:cs typeface="Tahoma" pitchFamily="34" charset="0"/>
                        </a:rPr>
                        <a:t>159</a:t>
                      </a:r>
                      <a:endParaRPr lang="es-CO" b="1" dirty="0">
                        <a:solidFill>
                          <a:schemeClr val="tx1"/>
                        </a:solidFill>
                        <a:latin typeface="Tahoma" pitchFamily="34" charset="0"/>
                        <a:ea typeface="Tahoma" pitchFamily="34" charset="0"/>
                        <a:cs typeface="Tahoma" pitchFamily="34" charset="0"/>
                      </a:endParaRPr>
                    </a:p>
                  </a:txBody>
                  <a:tcPr marL="91435" marR="91435">
                    <a:solidFill>
                      <a:srgbClr val="FFC000"/>
                    </a:solidFill>
                  </a:tcPr>
                </a:tc>
                <a:extLst>
                  <a:ext uri="{0D108BD9-81ED-4DB2-BD59-A6C34878D82A}">
                    <a16:rowId xmlns:a16="http://schemas.microsoft.com/office/drawing/2014/main" val="10005"/>
                  </a:ext>
                </a:extLst>
              </a:tr>
              <a:tr h="302434">
                <a:tc>
                  <a:txBody>
                    <a:bodyPr/>
                    <a:lstStyle/>
                    <a:p>
                      <a:r>
                        <a:rPr lang="es-CO" dirty="0" smtClean="0">
                          <a:solidFill>
                            <a:schemeClr val="bg1"/>
                          </a:solidFill>
                          <a:latin typeface="Tahoma" pitchFamily="34" charset="0"/>
                          <a:ea typeface="Tahoma" pitchFamily="34" charset="0"/>
                          <a:cs typeface="Tahoma" pitchFamily="34" charset="0"/>
                        </a:rPr>
                        <a:t>7</a:t>
                      </a:r>
                      <a:endParaRPr lang="es-CO" dirty="0">
                        <a:solidFill>
                          <a:schemeClr val="bg1"/>
                        </a:solidFill>
                        <a:latin typeface="Tahoma" pitchFamily="34" charset="0"/>
                        <a:ea typeface="Tahoma" pitchFamily="34" charset="0"/>
                        <a:cs typeface="Tahoma" pitchFamily="34" charset="0"/>
                      </a:endParaRPr>
                    </a:p>
                  </a:txBody>
                  <a:tcPr marL="91435" marR="91435">
                    <a:solidFill>
                      <a:schemeClr val="accent3">
                        <a:lumMod val="75000"/>
                      </a:schemeClr>
                    </a:solidFill>
                  </a:tcPr>
                </a:tc>
                <a:tc>
                  <a:txBody>
                    <a:bodyPr/>
                    <a:lstStyle/>
                    <a:p>
                      <a:r>
                        <a:rPr lang="es-CO" dirty="0" smtClean="0">
                          <a:solidFill>
                            <a:schemeClr val="bg1"/>
                          </a:solidFill>
                          <a:latin typeface="Tahoma" pitchFamily="34" charset="0"/>
                          <a:ea typeface="Tahoma" pitchFamily="34" charset="0"/>
                          <a:cs typeface="Tahoma" pitchFamily="34" charset="0"/>
                        </a:rPr>
                        <a:t>Rionegro</a:t>
                      </a:r>
                      <a:endParaRPr lang="es-CO" dirty="0">
                        <a:solidFill>
                          <a:schemeClr val="bg1"/>
                        </a:solidFill>
                        <a:latin typeface="Tahoma" pitchFamily="34" charset="0"/>
                        <a:ea typeface="Tahoma" pitchFamily="34" charset="0"/>
                        <a:cs typeface="Tahoma" pitchFamily="34" charset="0"/>
                      </a:endParaRPr>
                    </a:p>
                  </a:txBody>
                  <a:tcPr marL="91435" marR="91435">
                    <a:solidFill>
                      <a:schemeClr val="accent3">
                        <a:lumMod val="75000"/>
                      </a:schemeClr>
                    </a:solidFill>
                  </a:tcPr>
                </a:tc>
                <a:tc>
                  <a:txBody>
                    <a:bodyPr/>
                    <a:lstStyle/>
                    <a:p>
                      <a:r>
                        <a:rPr lang="es-CO" dirty="0" smtClean="0">
                          <a:solidFill>
                            <a:schemeClr val="bg1"/>
                          </a:solidFill>
                          <a:latin typeface="Tahoma" pitchFamily="34" charset="0"/>
                          <a:ea typeface="Tahoma" pitchFamily="34" charset="0"/>
                          <a:cs typeface="Tahoma" pitchFamily="34" charset="0"/>
                        </a:rPr>
                        <a:t>120</a:t>
                      </a:r>
                      <a:endParaRPr lang="es-CO" dirty="0">
                        <a:solidFill>
                          <a:schemeClr val="bg1"/>
                        </a:solidFill>
                        <a:latin typeface="Tahoma" pitchFamily="34" charset="0"/>
                        <a:ea typeface="Tahoma" pitchFamily="34" charset="0"/>
                        <a:cs typeface="Tahoma" pitchFamily="34" charset="0"/>
                      </a:endParaRPr>
                    </a:p>
                  </a:txBody>
                  <a:tcPr marL="91435" marR="91435">
                    <a:solidFill>
                      <a:schemeClr val="accent3">
                        <a:lumMod val="75000"/>
                      </a:schemeClr>
                    </a:solidFill>
                  </a:tcPr>
                </a:tc>
                <a:extLst>
                  <a:ext uri="{0D108BD9-81ED-4DB2-BD59-A6C34878D82A}">
                    <a16:rowId xmlns:a16="http://schemas.microsoft.com/office/drawing/2014/main" val="10006"/>
                  </a:ext>
                </a:extLst>
              </a:tr>
              <a:tr h="302434">
                <a:tc>
                  <a:txBody>
                    <a:bodyPr/>
                    <a:lstStyle/>
                    <a:p>
                      <a:r>
                        <a:rPr lang="es-CO" dirty="0" smtClean="0">
                          <a:solidFill>
                            <a:schemeClr val="bg1"/>
                          </a:solidFill>
                          <a:latin typeface="Tahoma" pitchFamily="34" charset="0"/>
                          <a:ea typeface="Tahoma" pitchFamily="34" charset="0"/>
                          <a:cs typeface="Tahoma" pitchFamily="34" charset="0"/>
                        </a:rPr>
                        <a:t>8</a:t>
                      </a:r>
                      <a:endParaRPr lang="es-CO" dirty="0">
                        <a:solidFill>
                          <a:schemeClr val="bg1"/>
                        </a:solidFill>
                        <a:latin typeface="Tahoma" pitchFamily="34" charset="0"/>
                        <a:ea typeface="Tahoma" pitchFamily="34" charset="0"/>
                        <a:cs typeface="Tahoma" pitchFamily="34" charset="0"/>
                      </a:endParaRPr>
                    </a:p>
                  </a:txBody>
                  <a:tcPr marL="91435" marR="91435">
                    <a:solidFill>
                      <a:schemeClr val="accent3">
                        <a:lumMod val="75000"/>
                      </a:schemeClr>
                    </a:solidFill>
                  </a:tcPr>
                </a:tc>
                <a:tc>
                  <a:txBody>
                    <a:bodyPr/>
                    <a:lstStyle/>
                    <a:p>
                      <a:r>
                        <a:rPr lang="es-CO" dirty="0" smtClean="0">
                          <a:solidFill>
                            <a:schemeClr val="bg1"/>
                          </a:solidFill>
                          <a:latin typeface="Tahoma" pitchFamily="34" charset="0"/>
                          <a:ea typeface="Tahoma" pitchFamily="34" charset="0"/>
                          <a:cs typeface="Tahoma" pitchFamily="34" charset="0"/>
                        </a:rPr>
                        <a:t>Caucasia</a:t>
                      </a:r>
                      <a:endParaRPr lang="es-CO" dirty="0">
                        <a:solidFill>
                          <a:schemeClr val="bg1"/>
                        </a:solidFill>
                        <a:latin typeface="Tahoma" pitchFamily="34" charset="0"/>
                        <a:ea typeface="Tahoma" pitchFamily="34" charset="0"/>
                        <a:cs typeface="Tahoma" pitchFamily="34" charset="0"/>
                      </a:endParaRPr>
                    </a:p>
                  </a:txBody>
                  <a:tcPr marL="91435" marR="91435">
                    <a:solidFill>
                      <a:schemeClr val="accent3">
                        <a:lumMod val="75000"/>
                      </a:schemeClr>
                    </a:solidFill>
                  </a:tcPr>
                </a:tc>
                <a:tc>
                  <a:txBody>
                    <a:bodyPr/>
                    <a:lstStyle/>
                    <a:p>
                      <a:r>
                        <a:rPr lang="es-CO" dirty="0" smtClean="0">
                          <a:solidFill>
                            <a:schemeClr val="bg1"/>
                          </a:solidFill>
                          <a:latin typeface="Tahoma" pitchFamily="34" charset="0"/>
                          <a:ea typeface="Tahoma" pitchFamily="34" charset="0"/>
                          <a:cs typeface="Tahoma" pitchFamily="34" charset="0"/>
                        </a:rPr>
                        <a:t>112</a:t>
                      </a:r>
                      <a:endParaRPr lang="es-CO" dirty="0">
                        <a:solidFill>
                          <a:schemeClr val="bg1"/>
                        </a:solidFill>
                        <a:latin typeface="Tahoma" pitchFamily="34" charset="0"/>
                        <a:ea typeface="Tahoma" pitchFamily="34" charset="0"/>
                        <a:cs typeface="Tahoma" pitchFamily="34" charset="0"/>
                      </a:endParaRPr>
                    </a:p>
                  </a:txBody>
                  <a:tcPr marL="91435" marR="91435">
                    <a:solidFill>
                      <a:schemeClr val="accent3">
                        <a:lumMod val="75000"/>
                      </a:schemeClr>
                    </a:solidFill>
                  </a:tcPr>
                </a:tc>
                <a:extLst>
                  <a:ext uri="{0D108BD9-81ED-4DB2-BD59-A6C34878D82A}">
                    <a16:rowId xmlns:a16="http://schemas.microsoft.com/office/drawing/2014/main" val="10007"/>
                  </a:ext>
                </a:extLst>
              </a:tr>
              <a:tr h="302434">
                <a:tc>
                  <a:txBody>
                    <a:bodyPr/>
                    <a:lstStyle/>
                    <a:p>
                      <a:r>
                        <a:rPr lang="es-CO" dirty="0" smtClean="0">
                          <a:solidFill>
                            <a:schemeClr val="bg1"/>
                          </a:solidFill>
                          <a:latin typeface="Tahoma" pitchFamily="34" charset="0"/>
                          <a:ea typeface="Tahoma" pitchFamily="34" charset="0"/>
                          <a:cs typeface="Tahoma" pitchFamily="34" charset="0"/>
                        </a:rPr>
                        <a:t>9</a:t>
                      </a:r>
                      <a:endParaRPr lang="es-CO" dirty="0">
                        <a:solidFill>
                          <a:schemeClr val="bg1"/>
                        </a:solidFill>
                        <a:latin typeface="Tahoma" pitchFamily="34" charset="0"/>
                        <a:ea typeface="Tahoma" pitchFamily="34" charset="0"/>
                        <a:cs typeface="Tahoma" pitchFamily="34" charset="0"/>
                      </a:endParaRPr>
                    </a:p>
                  </a:txBody>
                  <a:tcPr marL="91435" marR="91435">
                    <a:solidFill>
                      <a:schemeClr val="accent3">
                        <a:lumMod val="75000"/>
                      </a:schemeClr>
                    </a:solidFill>
                  </a:tcPr>
                </a:tc>
                <a:tc>
                  <a:txBody>
                    <a:bodyPr/>
                    <a:lstStyle/>
                    <a:p>
                      <a:r>
                        <a:rPr lang="es-CO" dirty="0" smtClean="0">
                          <a:solidFill>
                            <a:schemeClr val="bg1"/>
                          </a:solidFill>
                          <a:latin typeface="Tahoma" pitchFamily="34" charset="0"/>
                          <a:ea typeface="Tahoma" pitchFamily="34" charset="0"/>
                          <a:cs typeface="Tahoma" pitchFamily="34" charset="0"/>
                        </a:rPr>
                        <a:t>Caldas</a:t>
                      </a:r>
                      <a:endParaRPr lang="es-CO" dirty="0">
                        <a:solidFill>
                          <a:schemeClr val="bg1"/>
                        </a:solidFill>
                        <a:latin typeface="Tahoma" pitchFamily="34" charset="0"/>
                        <a:ea typeface="Tahoma" pitchFamily="34" charset="0"/>
                        <a:cs typeface="Tahoma" pitchFamily="34" charset="0"/>
                      </a:endParaRPr>
                    </a:p>
                  </a:txBody>
                  <a:tcPr marL="91435" marR="91435">
                    <a:solidFill>
                      <a:schemeClr val="accent3">
                        <a:lumMod val="75000"/>
                      </a:schemeClr>
                    </a:solidFill>
                  </a:tcPr>
                </a:tc>
                <a:tc>
                  <a:txBody>
                    <a:bodyPr/>
                    <a:lstStyle/>
                    <a:p>
                      <a:r>
                        <a:rPr lang="es-CO" dirty="0" smtClean="0">
                          <a:solidFill>
                            <a:schemeClr val="bg1"/>
                          </a:solidFill>
                          <a:latin typeface="Tahoma" pitchFamily="34" charset="0"/>
                          <a:ea typeface="Tahoma" pitchFamily="34" charset="0"/>
                          <a:cs typeface="Tahoma" pitchFamily="34" charset="0"/>
                        </a:rPr>
                        <a:t>77</a:t>
                      </a:r>
                      <a:endParaRPr lang="es-CO" dirty="0">
                        <a:solidFill>
                          <a:schemeClr val="bg1"/>
                        </a:solidFill>
                        <a:latin typeface="Tahoma" pitchFamily="34" charset="0"/>
                        <a:ea typeface="Tahoma" pitchFamily="34" charset="0"/>
                        <a:cs typeface="Tahoma" pitchFamily="34" charset="0"/>
                      </a:endParaRPr>
                    </a:p>
                  </a:txBody>
                  <a:tcPr marL="91435" marR="91435">
                    <a:solidFill>
                      <a:schemeClr val="accent3">
                        <a:lumMod val="75000"/>
                      </a:schemeClr>
                    </a:solidFill>
                  </a:tcPr>
                </a:tc>
                <a:extLst>
                  <a:ext uri="{0D108BD9-81ED-4DB2-BD59-A6C34878D82A}">
                    <a16:rowId xmlns:a16="http://schemas.microsoft.com/office/drawing/2014/main" val="10008"/>
                  </a:ext>
                </a:extLst>
              </a:tr>
              <a:tr h="302434">
                <a:tc>
                  <a:txBody>
                    <a:bodyPr/>
                    <a:lstStyle/>
                    <a:p>
                      <a:r>
                        <a:rPr lang="es-CO" b="1" dirty="0" smtClean="0">
                          <a:solidFill>
                            <a:schemeClr val="tx1"/>
                          </a:solidFill>
                          <a:latin typeface="Tahoma" pitchFamily="34" charset="0"/>
                          <a:ea typeface="Tahoma" pitchFamily="34" charset="0"/>
                          <a:cs typeface="Tahoma" pitchFamily="34" charset="0"/>
                        </a:rPr>
                        <a:t>10</a:t>
                      </a:r>
                      <a:endParaRPr lang="es-CO" b="1" dirty="0">
                        <a:solidFill>
                          <a:schemeClr val="tx1"/>
                        </a:solidFill>
                        <a:latin typeface="Tahoma" pitchFamily="34" charset="0"/>
                        <a:ea typeface="Tahoma" pitchFamily="34" charset="0"/>
                        <a:cs typeface="Tahoma" pitchFamily="34" charset="0"/>
                      </a:endParaRPr>
                    </a:p>
                  </a:txBody>
                  <a:tcPr marL="91435" marR="91435">
                    <a:solidFill>
                      <a:srgbClr val="FFC000"/>
                    </a:solidFill>
                  </a:tcPr>
                </a:tc>
                <a:tc>
                  <a:txBody>
                    <a:bodyPr/>
                    <a:lstStyle/>
                    <a:p>
                      <a:r>
                        <a:rPr lang="es-CO" b="1" dirty="0" smtClean="0">
                          <a:solidFill>
                            <a:schemeClr val="tx1"/>
                          </a:solidFill>
                          <a:latin typeface="Tahoma" pitchFamily="34" charset="0"/>
                          <a:ea typeface="Tahoma" pitchFamily="34" charset="0"/>
                          <a:cs typeface="Tahoma" pitchFamily="34" charset="0"/>
                        </a:rPr>
                        <a:t>Chigorodó</a:t>
                      </a:r>
                      <a:endParaRPr lang="es-CO" b="1" dirty="0">
                        <a:solidFill>
                          <a:schemeClr val="tx1"/>
                        </a:solidFill>
                        <a:latin typeface="Tahoma" pitchFamily="34" charset="0"/>
                        <a:ea typeface="Tahoma" pitchFamily="34" charset="0"/>
                        <a:cs typeface="Tahoma" pitchFamily="34" charset="0"/>
                      </a:endParaRPr>
                    </a:p>
                  </a:txBody>
                  <a:tcPr marL="91435" marR="91435">
                    <a:solidFill>
                      <a:srgbClr val="FFC000"/>
                    </a:solidFill>
                  </a:tcPr>
                </a:tc>
                <a:tc>
                  <a:txBody>
                    <a:bodyPr/>
                    <a:lstStyle/>
                    <a:p>
                      <a:r>
                        <a:rPr lang="es-CO" b="1" dirty="0" smtClean="0">
                          <a:solidFill>
                            <a:schemeClr val="tx1"/>
                          </a:solidFill>
                          <a:latin typeface="Tahoma" pitchFamily="34" charset="0"/>
                          <a:ea typeface="Tahoma" pitchFamily="34" charset="0"/>
                          <a:cs typeface="Tahoma" pitchFamily="34" charset="0"/>
                        </a:rPr>
                        <a:t>76</a:t>
                      </a:r>
                      <a:endParaRPr lang="es-CO" b="1" dirty="0">
                        <a:solidFill>
                          <a:schemeClr val="tx1"/>
                        </a:solidFill>
                        <a:latin typeface="Tahoma" pitchFamily="34" charset="0"/>
                        <a:ea typeface="Tahoma" pitchFamily="34" charset="0"/>
                        <a:cs typeface="Tahoma" pitchFamily="34" charset="0"/>
                      </a:endParaRPr>
                    </a:p>
                  </a:txBody>
                  <a:tcPr marL="91435" marR="91435">
                    <a:solidFill>
                      <a:srgbClr val="FFC000"/>
                    </a:solidFill>
                  </a:tcPr>
                </a:tc>
                <a:extLst>
                  <a:ext uri="{0D108BD9-81ED-4DB2-BD59-A6C34878D82A}">
                    <a16:rowId xmlns:a16="http://schemas.microsoft.com/office/drawing/2014/main" val="10009"/>
                  </a:ext>
                </a:extLst>
              </a:tr>
            </a:tbl>
          </a:graphicData>
        </a:graphic>
      </p:graphicFrame>
      <p:pic>
        <p:nvPicPr>
          <p:cNvPr id="7" name="Picture 2" descr="H:\Cámara de comercio de Urabá\Logo Transparente\Logo_CCU_color-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1941" y="0"/>
            <a:ext cx="1454980" cy="1097163"/>
          </a:xfrm>
          <a:prstGeom prst="rect">
            <a:avLst/>
          </a:prstGeom>
          <a:noFill/>
          <a:extLst>
            <a:ext uri="{909E8E84-426E-40DD-AFC4-6F175D3DCCD1}">
              <a14:hiddenFill xmlns:a14="http://schemas.microsoft.com/office/drawing/2010/main">
                <a:solidFill>
                  <a:srgbClr val="FFFFFF"/>
                </a:solidFill>
              </a14:hiddenFill>
            </a:ext>
          </a:extLst>
        </p:spPr>
      </p:pic>
      <p:sp>
        <p:nvSpPr>
          <p:cNvPr id="8" name="1 Título"/>
          <p:cNvSpPr txBox="1">
            <a:spLocks/>
          </p:cNvSpPr>
          <p:nvPr/>
        </p:nvSpPr>
        <p:spPr bwMode="auto">
          <a:xfrm>
            <a:off x="179388" y="779449"/>
            <a:ext cx="32400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0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r>
              <a:rPr kumimoji="0" lang="es-ES" sz="16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Por una región sin fronteras</a:t>
            </a:r>
            <a:r>
              <a:rPr kumimoji="0" lang="es-ES" sz="20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r>
              <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r>
            <a:br>
              <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br>
            <a:r>
              <a:rPr kumimoji="0" lang="es-ES"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endPar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a:xfrm>
            <a:off x="940678" y="216286"/>
            <a:ext cx="8229600" cy="1484522"/>
          </a:xfrm>
        </p:spPr>
        <p:txBody>
          <a:bodyPr/>
          <a:lstStyle/>
          <a:p>
            <a:pPr algn="ctr" eaLnBrk="1" hangingPunct="1">
              <a:defRPr/>
            </a:pPr>
            <a:r>
              <a:rPr lang="es-ES" sz="4000" dirty="0" smtClean="0">
                <a:effectLst>
                  <a:outerShdw blurRad="38100" dist="38100" dir="2700000" algn="tl">
                    <a:srgbClr val="000000">
                      <a:alpha val="43137"/>
                    </a:srgbClr>
                  </a:outerShdw>
                </a:effectLst>
              </a:rPr>
              <a:t>      </a:t>
            </a:r>
            <a:r>
              <a:rPr lang="es-ES" sz="3000" b="1" dirty="0" smtClean="0">
                <a:latin typeface="Tahoma" pitchFamily="34" charset="0"/>
                <a:cs typeface="Tahoma" pitchFamily="34" charset="0"/>
              </a:rPr>
              <a:t>Clasificación  por Número de      	Empresas Enero-Septiembre/2016 - Activas</a:t>
            </a:r>
            <a:endParaRPr lang="es-CO" sz="3000" b="1" dirty="0" smtClean="0">
              <a:latin typeface="Tahoma" pitchFamily="34" charset="0"/>
              <a:cs typeface="Tahoma" pitchFamily="34" charset="0"/>
            </a:endParaRPr>
          </a:p>
        </p:txBody>
      </p:sp>
      <p:grpSp>
        <p:nvGrpSpPr>
          <p:cNvPr id="3" name="Grupo 2"/>
          <p:cNvGrpSpPr/>
          <p:nvPr/>
        </p:nvGrpSpPr>
        <p:grpSpPr>
          <a:xfrm>
            <a:off x="-252535" y="0"/>
            <a:ext cx="2808312" cy="1844824"/>
            <a:chOff x="-108247" y="548680"/>
            <a:chExt cx="3240087" cy="1428760"/>
          </a:xfrm>
        </p:grpSpPr>
        <p:pic>
          <p:nvPicPr>
            <p:cNvPr id="15" name="Picture 2" descr="H:\Cámara de comercio de Urabá\Logo Transparente\Logo_CCU_color-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530" y="548680"/>
              <a:ext cx="1500198" cy="853349"/>
            </a:xfrm>
            <a:prstGeom prst="rect">
              <a:avLst/>
            </a:prstGeom>
            <a:noFill/>
            <a:extLst>
              <a:ext uri="{909E8E84-426E-40DD-AFC4-6F175D3DCCD1}">
                <a14:hiddenFill xmlns:a14="http://schemas.microsoft.com/office/drawing/2010/main">
                  <a:solidFill>
                    <a:srgbClr val="FFFFFF"/>
                  </a:solidFill>
                </a14:hiddenFill>
              </a:ext>
            </a:extLst>
          </p:spPr>
        </p:pic>
        <p:sp>
          <p:nvSpPr>
            <p:cNvPr id="16" name="1 Título"/>
            <p:cNvSpPr txBox="1">
              <a:spLocks/>
            </p:cNvSpPr>
            <p:nvPr/>
          </p:nvSpPr>
          <p:spPr bwMode="auto">
            <a:xfrm>
              <a:off x="-108247" y="1185277"/>
              <a:ext cx="32400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0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r>
                <a:rPr kumimoji="0" lang="es-ES" sz="16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Por una región sin fronteras</a:t>
              </a:r>
              <a:r>
                <a:rPr kumimoji="0" lang="es-ES" sz="2000" b="1"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r>
                <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r>
              <a:br>
                <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br>
              <a:r>
                <a:rPr kumimoji="0" lang="es-ES"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endParaRPr kumimoji="0" lang="es-C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p:txBody>
        </p:sp>
      </p:grpSp>
      <p:graphicFrame>
        <p:nvGraphicFramePr>
          <p:cNvPr id="2" name="Tabla 1"/>
          <p:cNvGraphicFramePr>
            <a:graphicFrameLocks noGrp="1"/>
          </p:cNvGraphicFramePr>
          <p:nvPr>
            <p:extLst>
              <p:ext uri="{D42A27DB-BD31-4B8C-83A1-F6EECF244321}">
                <p14:modId xmlns:p14="http://schemas.microsoft.com/office/powerpoint/2010/main" val="1769356838"/>
              </p:ext>
            </p:extLst>
          </p:nvPr>
        </p:nvGraphicFramePr>
        <p:xfrm>
          <a:off x="72009" y="1977440"/>
          <a:ext cx="9036495" cy="4580869"/>
        </p:xfrm>
        <a:graphic>
          <a:graphicData uri="http://schemas.openxmlformats.org/drawingml/2006/table">
            <a:tbl>
              <a:tblPr>
                <a:tableStyleId>{5C22544A-7EE6-4342-B048-85BDC9FD1C3A}</a:tableStyleId>
              </a:tblPr>
              <a:tblGrid>
                <a:gridCol w="2320598">
                  <a:extLst>
                    <a:ext uri="{9D8B030D-6E8A-4147-A177-3AD203B41FA5}">
                      <a16:colId xmlns:a16="http://schemas.microsoft.com/office/drawing/2014/main" val="3071299975"/>
                    </a:ext>
                  </a:extLst>
                </a:gridCol>
                <a:gridCol w="1459977">
                  <a:extLst>
                    <a:ext uri="{9D8B030D-6E8A-4147-A177-3AD203B41FA5}">
                      <a16:colId xmlns:a16="http://schemas.microsoft.com/office/drawing/2014/main" val="2398386681"/>
                    </a:ext>
                  </a:extLst>
                </a:gridCol>
                <a:gridCol w="1152615">
                  <a:extLst>
                    <a:ext uri="{9D8B030D-6E8A-4147-A177-3AD203B41FA5}">
                      <a16:colId xmlns:a16="http://schemas.microsoft.com/office/drawing/2014/main" val="899664530"/>
                    </a:ext>
                  </a:extLst>
                </a:gridCol>
                <a:gridCol w="1475345">
                  <a:extLst>
                    <a:ext uri="{9D8B030D-6E8A-4147-A177-3AD203B41FA5}">
                      <a16:colId xmlns:a16="http://schemas.microsoft.com/office/drawing/2014/main" val="1121436738"/>
                    </a:ext>
                  </a:extLst>
                </a:gridCol>
                <a:gridCol w="1198719">
                  <a:extLst>
                    <a:ext uri="{9D8B030D-6E8A-4147-A177-3AD203B41FA5}">
                      <a16:colId xmlns:a16="http://schemas.microsoft.com/office/drawing/2014/main" val="2578845746"/>
                    </a:ext>
                  </a:extLst>
                </a:gridCol>
                <a:gridCol w="1429241">
                  <a:extLst>
                    <a:ext uri="{9D8B030D-6E8A-4147-A177-3AD203B41FA5}">
                      <a16:colId xmlns:a16="http://schemas.microsoft.com/office/drawing/2014/main" val="2606054123"/>
                    </a:ext>
                  </a:extLst>
                </a:gridCol>
              </a:tblGrid>
              <a:tr h="406517">
                <a:tc>
                  <a:txBody>
                    <a:bodyPr/>
                    <a:lstStyle/>
                    <a:p>
                      <a:pPr algn="l" fontAlgn="b"/>
                      <a:r>
                        <a:rPr lang="es-CO" sz="1800" u="none" strike="noStrike" dirty="0">
                          <a:effectLst/>
                        </a:rPr>
                        <a:t> </a:t>
                      </a:r>
                      <a:endParaRPr lang="es-CO" sz="1800" b="0" i="0" u="none" strike="noStrike" dirty="0">
                        <a:solidFill>
                          <a:srgbClr val="000000"/>
                        </a:solidFill>
                        <a:effectLst/>
                        <a:latin typeface="Arial" panose="020B0604020202020204" pitchFamily="34" charset="0"/>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92D050"/>
                    </a:solidFill>
                  </a:tcPr>
                </a:tc>
                <a:tc gridSpan="2">
                  <a:txBody>
                    <a:bodyPr/>
                    <a:lstStyle/>
                    <a:p>
                      <a:pPr algn="ctr" rtl="0" fontAlgn="b"/>
                      <a:r>
                        <a:rPr lang="es-CO" sz="1300" u="none" strike="noStrike" dirty="0">
                          <a:effectLst/>
                        </a:rPr>
                        <a:t>P.NATURALES</a:t>
                      </a:r>
                      <a:endParaRPr lang="es-CO" sz="13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s-CO"/>
                    </a:p>
                  </a:txBody>
                  <a:tcPr/>
                </a:tc>
                <a:tc gridSpan="2">
                  <a:txBody>
                    <a:bodyPr/>
                    <a:lstStyle/>
                    <a:p>
                      <a:pPr algn="ctr" rtl="0" fontAlgn="b"/>
                      <a:r>
                        <a:rPr lang="es-CO" sz="1300" u="none" strike="noStrike" dirty="0">
                          <a:effectLst/>
                        </a:rPr>
                        <a:t>P.JURIDICAS</a:t>
                      </a:r>
                      <a:endParaRPr lang="es-CO" sz="13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s-CO"/>
                    </a:p>
                  </a:txBody>
                  <a:tcPr/>
                </a:tc>
                <a:tc>
                  <a:txBody>
                    <a:bodyPr/>
                    <a:lstStyle/>
                    <a:p>
                      <a:pPr algn="l" fontAlgn="b"/>
                      <a:r>
                        <a:rPr lang="es-CO" sz="1800" u="none" strike="noStrike">
                          <a:effectLst/>
                        </a:rPr>
                        <a:t> </a:t>
                      </a:r>
                      <a:endParaRPr lang="es-CO" sz="18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187852976"/>
                  </a:ext>
                </a:extLst>
              </a:tr>
              <a:tr h="973035">
                <a:tc>
                  <a:txBody>
                    <a:bodyPr/>
                    <a:lstStyle/>
                    <a:p>
                      <a:pPr algn="ctr" rtl="0" fontAlgn="b"/>
                      <a:r>
                        <a:rPr lang="es-CO" sz="1300" u="none" strike="noStrike" dirty="0">
                          <a:effectLst/>
                        </a:rPr>
                        <a:t>MUNICIPIO</a:t>
                      </a:r>
                      <a:endParaRPr lang="es-CO" sz="13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rtl="0" fontAlgn="ctr"/>
                      <a:r>
                        <a:rPr lang="es-CO" sz="1300" u="none" strike="noStrike" dirty="0">
                          <a:effectLst/>
                        </a:rPr>
                        <a:t>MATRICULADOS</a:t>
                      </a:r>
                      <a:endParaRPr lang="es-CO" sz="13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rtl="0" fontAlgn="ctr"/>
                      <a:r>
                        <a:rPr lang="es-CO" sz="1300" u="none" strike="noStrike" dirty="0">
                          <a:effectLst/>
                        </a:rPr>
                        <a:t>RENOVADOS</a:t>
                      </a:r>
                      <a:endParaRPr lang="es-CO" sz="13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rtl="0" fontAlgn="ctr"/>
                      <a:r>
                        <a:rPr lang="es-CO" sz="1300" u="none" strike="noStrike" dirty="0">
                          <a:effectLst/>
                        </a:rPr>
                        <a:t>MATRICULADOS</a:t>
                      </a:r>
                      <a:endParaRPr lang="es-CO" sz="13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rtl="0" fontAlgn="ctr"/>
                      <a:r>
                        <a:rPr lang="es-CO" sz="1300" u="none" strike="noStrike" dirty="0">
                          <a:effectLst/>
                        </a:rPr>
                        <a:t>RENOVADOS</a:t>
                      </a:r>
                      <a:endParaRPr lang="es-CO" sz="13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ctr"/>
                      <a:r>
                        <a:rPr lang="es-CO" sz="1300" u="none" strike="noStrike" dirty="0">
                          <a:effectLst/>
                        </a:rPr>
                        <a:t>TOTAL UN. NEGOCIOS</a:t>
                      </a:r>
                      <a:endParaRPr lang="es-CO" sz="13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080920473"/>
                  </a:ext>
                </a:extLst>
              </a:tr>
              <a:tr h="279480">
                <a:tc>
                  <a:txBody>
                    <a:bodyPr/>
                    <a:lstStyle/>
                    <a:p>
                      <a:pPr algn="l" rtl="0" fontAlgn="b"/>
                      <a:r>
                        <a:rPr lang="es-CO" sz="1200" u="none" strike="noStrike" dirty="0">
                          <a:effectLst/>
                        </a:rPr>
                        <a:t>APARTADO</a:t>
                      </a:r>
                      <a:endParaRPr lang="es-CO"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505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2.190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146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743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3.584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686171628"/>
                  </a:ext>
                </a:extLst>
              </a:tr>
              <a:tr h="279480">
                <a:tc>
                  <a:txBody>
                    <a:bodyPr/>
                    <a:lstStyle/>
                    <a:p>
                      <a:pPr algn="l" rtl="0" fontAlgn="b"/>
                      <a:r>
                        <a:rPr lang="es-CO" sz="1200" u="none" strike="noStrike" dirty="0">
                          <a:effectLst/>
                        </a:rPr>
                        <a:t>ARBOLETES</a:t>
                      </a:r>
                      <a:endParaRPr lang="es-CO"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178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240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878151953"/>
                  </a:ext>
                </a:extLst>
              </a:tr>
              <a:tr h="279480">
                <a:tc>
                  <a:txBody>
                    <a:bodyPr/>
                    <a:lstStyle/>
                    <a:p>
                      <a:pPr algn="l" rtl="0" fontAlgn="b"/>
                      <a:r>
                        <a:rPr lang="es-CO" sz="1200" u="none" strike="noStrike" dirty="0">
                          <a:effectLst/>
                        </a:rPr>
                        <a:t>CAREPA</a:t>
                      </a:r>
                      <a:endParaRPr lang="es-CO"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158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482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14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736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951722746"/>
                  </a:ext>
                </a:extLst>
              </a:tr>
              <a:tr h="279480">
                <a:tc>
                  <a:txBody>
                    <a:bodyPr/>
                    <a:lstStyle/>
                    <a:p>
                      <a:pPr algn="l" rtl="0" fontAlgn="b"/>
                      <a:r>
                        <a:rPr lang="es-CO" sz="1200" u="none" strike="noStrike" dirty="0">
                          <a:effectLst/>
                        </a:rPr>
                        <a:t>CHIGORODO</a:t>
                      </a:r>
                      <a:endParaRPr lang="es-CO"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166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680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103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969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555945738"/>
                  </a:ext>
                </a:extLst>
              </a:tr>
              <a:tr h="279480">
                <a:tc>
                  <a:txBody>
                    <a:bodyPr/>
                    <a:lstStyle/>
                    <a:p>
                      <a:pPr algn="l" rtl="0" fontAlgn="b"/>
                      <a:r>
                        <a:rPr lang="es-CO" sz="1200" u="none" strike="noStrike" dirty="0">
                          <a:effectLst/>
                        </a:rPr>
                        <a:t>DABEIBA</a:t>
                      </a:r>
                      <a:endParaRPr lang="es-CO"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206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271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65161538"/>
                  </a:ext>
                </a:extLst>
              </a:tr>
              <a:tr h="279480">
                <a:tc>
                  <a:txBody>
                    <a:bodyPr/>
                    <a:lstStyle/>
                    <a:p>
                      <a:pPr algn="l" rtl="0" fontAlgn="b"/>
                      <a:r>
                        <a:rPr lang="es-CO" sz="1200" u="none" strike="noStrike" dirty="0">
                          <a:effectLst/>
                        </a:rPr>
                        <a:t>MUTATA</a:t>
                      </a:r>
                      <a:endParaRPr lang="es-CO"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232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304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897323987"/>
                  </a:ext>
                </a:extLst>
              </a:tr>
              <a:tr h="279480">
                <a:tc>
                  <a:txBody>
                    <a:bodyPr/>
                    <a:lstStyle/>
                    <a:p>
                      <a:pPr algn="l" rtl="0" fontAlgn="b"/>
                      <a:r>
                        <a:rPr lang="es-CO" sz="1200" u="none" strike="noStrike" dirty="0">
                          <a:effectLst/>
                        </a:rPr>
                        <a:t>NECOCLI</a:t>
                      </a:r>
                      <a:endParaRPr lang="es-CO"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343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13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483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588221898"/>
                  </a:ext>
                </a:extLst>
              </a:tr>
              <a:tr h="279480">
                <a:tc>
                  <a:txBody>
                    <a:bodyPr/>
                    <a:lstStyle/>
                    <a:p>
                      <a:pPr algn="l" rtl="0" fontAlgn="b"/>
                      <a:r>
                        <a:rPr lang="es-CO" sz="1200" u="none" strike="noStrike" dirty="0">
                          <a:effectLst/>
                        </a:rPr>
                        <a:t>SAN JUAN DE URABA</a:t>
                      </a:r>
                      <a:endParaRPr lang="es-CO"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136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122987381"/>
                  </a:ext>
                </a:extLst>
              </a:tr>
              <a:tr h="279480">
                <a:tc>
                  <a:txBody>
                    <a:bodyPr/>
                    <a:lstStyle/>
                    <a:p>
                      <a:pPr algn="l" rtl="0" fontAlgn="b"/>
                      <a:r>
                        <a:rPr lang="es-CO" sz="1200" u="none" strike="noStrike" dirty="0">
                          <a:effectLst/>
                        </a:rPr>
                        <a:t>SAN PEDRO DE URABA</a:t>
                      </a:r>
                      <a:endParaRPr lang="es-CO"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59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212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293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265291132"/>
                  </a:ext>
                </a:extLst>
              </a:tr>
              <a:tr h="279480">
                <a:tc>
                  <a:txBody>
                    <a:bodyPr/>
                    <a:lstStyle/>
                    <a:p>
                      <a:pPr algn="l" rtl="0" fontAlgn="b"/>
                      <a:r>
                        <a:rPr lang="es-CO" sz="1200" u="none" strike="noStrike" dirty="0">
                          <a:effectLst/>
                        </a:rPr>
                        <a:t>TURBO</a:t>
                      </a:r>
                      <a:endParaRPr lang="es-CO"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285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1.064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231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200" b="0" i="0" u="none" strike="noStrike">
                          <a:solidFill>
                            <a:srgbClr val="000000"/>
                          </a:solidFill>
                          <a:effectLst/>
                          <a:latin typeface="Calibri" panose="020F0502020204030204" pitchFamily="34" charset="0"/>
                        </a:rPr>
                        <a:t>1.635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86639098"/>
                  </a:ext>
                </a:extLst>
              </a:tr>
              <a:tr h="406517">
                <a:tc>
                  <a:txBody>
                    <a:bodyPr/>
                    <a:lstStyle/>
                    <a:p>
                      <a:pPr algn="l" rtl="0" fontAlgn="b"/>
                      <a:r>
                        <a:rPr lang="es-CO" sz="1800" u="none" strike="noStrike" dirty="0">
                          <a:effectLst/>
                        </a:rPr>
                        <a:t>TOTAL</a:t>
                      </a:r>
                      <a:endParaRPr lang="es-CO"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800" b="1" i="0" u="none" strike="noStrike">
                          <a:solidFill>
                            <a:srgbClr val="000000"/>
                          </a:solidFill>
                          <a:effectLst/>
                          <a:latin typeface="Calibri" panose="020F0502020204030204" pitchFamily="34" charset="0"/>
                        </a:rPr>
                        <a:t>1.458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800" b="1" i="0" u="none" strike="noStrike">
                          <a:solidFill>
                            <a:srgbClr val="000000"/>
                          </a:solidFill>
                          <a:effectLst/>
                          <a:latin typeface="Calibri" panose="020F0502020204030204" pitchFamily="34" charset="0"/>
                        </a:rPr>
                        <a:t>5.676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800" b="1" i="0" u="none" strike="noStrike">
                          <a:solidFill>
                            <a:srgbClr val="000000"/>
                          </a:solidFill>
                          <a:effectLst/>
                          <a:latin typeface="Calibri" panose="020F0502020204030204" pitchFamily="34" charset="0"/>
                        </a:rPr>
                        <a:t>264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800" b="1" i="0" u="none" strike="noStrike">
                          <a:solidFill>
                            <a:srgbClr val="000000"/>
                          </a:solidFill>
                          <a:effectLst/>
                          <a:latin typeface="Calibri" panose="020F0502020204030204" pitchFamily="34" charset="0"/>
                        </a:rPr>
                        <a:t>1.253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b"/>
                      <a:r>
                        <a:rPr lang="es-CO" sz="1800" b="1" i="0" u="none" strike="noStrike" dirty="0">
                          <a:solidFill>
                            <a:srgbClr val="000000"/>
                          </a:solidFill>
                          <a:effectLst/>
                          <a:latin typeface="Calibri" panose="020F0502020204030204" pitchFamily="34" charset="0"/>
                        </a:rPr>
                        <a:t>8.651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356198112"/>
                  </a:ext>
                </a:extLst>
              </a:tr>
            </a:tbl>
          </a:graphicData>
        </a:graphic>
      </p:graphicFrame>
    </p:spTree>
    <p:extLst>
      <p:ext uri="{BB962C8B-B14F-4D97-AF65-F5344CB8AC3E}">
        <p14:creationId xmlns:p14="http://schemas.microsoft.com/office/powerpoint/2010/main" val="71312383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100000"/>
          </a:lnSpc>
          <a:spcBef>
            <a:spcPct val="50000"/>
          </a:spcBef>
          <a:spcAft>
            <a:spcPct val="0"/>
          </a:spcAft>
          <a:buClrTx/>
          <a:buSzTx/>
          <a:buFontTx/>
          <a:buNone/>
          <a:tabLst/>
          <a:defRPr kumimoji="0" lang="es-E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100000"/>
          </a:lnSpc>
          <a:spcBef>
            <a:spcPct val="50000"/>
          </a:spcBef>
          <a:spcAft>
            <a:spcPct val="0"/>
          </a:spcAft>
          <a:buClrTx/>
          <a:buSzTx/>
          <a:buFontTx/>
          <a:buNone/>
          <a:tabLst/>
          <a:defRPr kumimoji="0" lang="es-ES" sz="1800" b="1" i="0" u="none"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4902</TotalTime>
  <Words>1477</Words>
  <Application>Microsoft Office PowerPoint</Application>
  <PresentationFormat>Presentación en pantalla (4:3)</PresentationFormat>
  <Paragraphs>335</Paragraphs>
  <Slides>30</Slides>
  <Notes>9</Notes>
  <HiddenSlides>0</HiddenSlides>
  <MMClips>0</MMClips>
  <ScaleCrop>false</ScaleCrop>
  <HeadingPairs>
    <vt:vector size="8" baseType="variant">
      <vt:variant>
        <vt:lpstr>Fuentes usadas</vt:lpstr>
      </vt:variant>
      <vt:variant>
        <vt:i4>9</vt:i4>
      </vt:variant>
      <vt:variant>
        <vt:lpstr>Tema</vt:lpstr>
      </vt:variant>
      <vt:variant>
        <vt:i4>2</vt:i4>
      </vt:variant>
      <vt:variant>
        <vt:lpstr>Servidores OLE incrustados</vt:lpstr>
      </vt:variant>
      <vt:variant>
        <vt:i4>2</vt:i4>
      </vt:variant>
      <vt:variant>
        <vt:lpstr>Títulos de diapositiva</vt:lpstr>
      </vt:variant>
      <vt:variant>
        <vt:i4>30</vt:i4>
      </vt:variant>
    </vt:vector>
  </HeadingPairs>
  <TitlesOfParts>
    <vt:vector size="43" baseType="lpstr">
      <vt:lpstr>Arial</vt:lpstr>
      <vt:lpstr>Arial CE</vt:lpstr>
      <vt:lpstr>Arial Narrow</vt:lpstr>
      <vt:lpstr>Bookman Old Style</vt:lpstr>
      <vt:lpstr>Calibri</vt:lpstr>
      <vt:lpstr>Century Gothic</vt:lpstr>
      <vt:lpstr>Courier New CE</vt:lpstr>
      <vt:lpstr>Tahoma</vt:lpstr>
      <vt:lpstr>Times New Roman</vt:lpstr>
      <vt:lpstr>Tema de Office</vt:lpstr>
      <vt:lpstr>Diseño predeterminado</vt:lpstr>
      <vt:lpstr>Diapositiva</vt:lpstr>
      <vt:lpstr>Gráfico de Microsoft Excel</vt:lpstr>
      <vt:lpstr>“Por una región sin fronteras”  </vt:lpstr>
      <vt:lpstr>Ubicación estratégica</vt:lpstr>
      <vt:lpstr>Ubicación estratégica</vt:lpstr>
      <vt:lpstr>Presentación de PowerPoint</vt:lpstr>
      <vt:lpstr>Biodiversidad</vt:lpstr>
      <vt:lpstr>Presentación de PowerPoint</vt:lpstr>
      <vt:lpstr>Presentación de PowerPoint</vt:lpstr>
      <vt:lpstr>Proyecciones (2015) de población  por municipio en miles (DANE)</vt:lpstr>
      <vt:lpstr>      Clasificación  por Número de       Empresas Enero-Septiembre/2016 - Activas</vt:lpstr>
      <vt:lpstr>      Clasificación  por Tamaño de  Empresas Activas x Año</vt:lpstr>
      <vt:lpstr>Mega Proyectos Viales</vt:lpstr>
      <vt:lpstr>Presentación de PowerPoint</vt:lpstr>
      <vt:lpstr>Mega Proyectos Viales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mcadavid</dc:creator>
  <cp:lastModifiedBy>Laura Toscano</cp:lastModifiedBy>
  <cp:revision>433</cp:revision>
  <dcterms:created xsi:type="dcterms:W3CDTF">2010-02-16T01:25:53Z</dcterms:created>
  <dcterms:modified xsi:type="dcterms:W3CDTF">2016-10-13T15:10:03Z</dcterms:modified>
</cp:coreProperties>
</file>