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9" r:id="rId2"/>
    <p:sldId id="329" r:id="rId3"/>
    <p:sldId id="327" r:id="rId4"/>
    <p:sldId id="272" r:id="rId5"/>
    <p:sldId id="355" r:id="rId6"/>
    <p:sldId id="356" r:id="rId7"/>
    <p:sldId id="314" r:id="rId8"/>
    <p:sldId id="322" r:id="rId9"/>
    <p:sldId id="357" r:id="rId10"/>
    <p:sldId id="358" r:id="rId11"/>
    <p:sldId id="360" r:id="rId12"/>
    <p:sldId id="320" r:id="rId13"/>
    <p:sldId id="321" r:id="rId14"/>
    <p:sldId id="331" r:id="rId15"/>
    <p:sldId id="332" r:id="rId16"/>
    <p:sldId id="333" r:id="rId17"/>
    <p:sldId id="334" r:id="rId18"/>
    <p:sldId id="335" r:id="rId19"/>
    <p:sldId id="338" r:id="rId20"/>
    <p:sldId id="318" r:id="rId21"/>
    <p:sldId id="316" r:id="rId22"/>
    <p:sldId id="359"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Alberto Velasquez Castrillon" initials="CAVC" lastIdx="1" clrIdx="0">
    <p:extLst>
      <p:ext uri="{19B8F6BF-5375-455C-9EA6-DF929625EA0E}">
        <p15:presenceInfo xmlns:p15="http://schemas.microsoft.com/office/powerpoint/2012/main" userId="S-1-5-21-299502267-2000478354-725345543-57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86758" autoAdjust="0"/>
  </p:normalViewPr>
  <p:slideViewPr>
    <p:cSldViewPr snapToGrid="0">
      <p:cViewPr varScale="1">
        <p:scale>
          <a:sx n="65" d="100"/>
          <a:sy n="65" d="100"/>
        </p:scale>
        <p:origin x="810"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0F203-A522-42DB-908F-191345D3F33A}" type="datetimeFigureOut">
              <a:rPr lang="es-CO" smtClean="0"/>
              <a:t>11/05/2020</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6B167-4CEB-4E5C-A4D8-C98CE6E0227D}" type="slidenum">
              <a:rPr lang="es-CO" smtClean="0"/>
              <a:t>‹Nº›</a:t>
            </a:fld>
            <a:endParaRPr lang="es-CO" dirty="0"/>
          </a:p>
        </p:txBody>
      </p:sp>
    </p:spTree>
    <p:extLst>
      <p:ext uri="{BB962C8B-B14F-4D97-AF65-F5344CB8AC3E}">
        <p14:creationId xmlns:p14="http://schemas.microsoft.com/office/powerpoint/2010/main" val="1076129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2655D29-63A2-49FA-81DB-DE72AD310AF2}" type="slidenum">
              <a:rPr lang="en-AU" smtClean="0"/>
              <a:t>1</a:t>
            </a:fld>
            <a:endParaRPr lang="en-AU" dirty="0"/>
          </a:p>
        </p:txBody>
      </p:sp>
    </p:spTree>
    <p:extLst>
      <p:ext uri="{BB962C8B-B14F-4D97-AF65-F5344CB8AC3E}">
        <p14:creationId xmlns:p14="http://schemas.microsoft.com/office/powerpoint/2010/main" val="1179991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2655D29-63A2-49FA-81DB-DE72AD310AF2}" type="slidenum">
              <a:rPr lang="en-AU" smtClean="0"/>
              <a:t>13</a:t>
            </a:fld>
            <a:endParaRPr lang="en-AU" dirty="0"/>
          </a:p>
        </p:txBody>
      </p:sp>
    </p:spTree>
    <p:extLst>
      <p:ext uri="{BB962C8B-B14F-4D97-AF65-F5344CB8AC3E}">
        <p14:creationId xmlns:p14="http://schemas.microsoft.com/office/powerpoint/2010/main" val="392008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2655D29-63A2-49FA-81DB-DE72AD310AF2}" type="slidenum">
              <a:rPr lang="en-AU" smtClean="0"/>
              <a:t>4</a:t>
            </a:fld>
            <a:endParaRPr lang="en-AU" dirty="0"/>
          </a:p>
        </p:txBody>
      </p:sp>
    </p:spTree>
    <p:extLst>
      <p:ext uri="{BB962C8B-B14F-4D97-AF65-F5344CB8AC3E}">
        <p14:creationId xmlns:p14="http://schemas.microsoft.com/office/powerpoint/2010/main" val="248530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2655D29-63A2-49FA-81DB-DE72AD310AF2}" type="slidenum">
              <a:rPr lang="en-AU" smtClean="0"/>
              <a:t>5</a:t>
            </a:fld>
            <a:endParaRPr lang="en-AU" dirty="0"/>
          </a:p>
        </p:txBody>
      </p:sp>
    </p:spTree>
    <p:extLst>
      <p:ext uri="{BB962C8B-B14F-4D97-AF65-F5344CB8AC3E}">
        <p14:creationId xmlns:p14="http://schemas.microsoft.com/office/powerpoint/2010/main" val="106935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2655D29-63A2-49FA-81DB-DE72AD310AF2}" type="slidenum">
              <a:rPr lang="en-AU" smtClean="0"/>
              <a:t>6</a:t>
            </a:fld>
            <a:endParaRPr lang="en-AU" dirty="0"/>
          </a:p>
        </p:txBody>
      </p:sp>
    </p:spTree>
    <p:extLst>
      <p:ext uri="{BB962C8B-B14F-4D97-AF65-F5344CB8AC3E}">
        <p14:creationId xmlns:p14="http://schemas.microsoft.com/office/powerpoint/2010/main" val="307558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2655D29-63A2-49FA-81DB-DE72AD310AF2}" type="slidenum">
              <a:rPr lang="en-AU" smtClean="0"/>
              <a:t>7</a:t>
            </a:fld>
            <a:endParaRPr lang="en-AU" dirty="0"/>
          </a:p>
        </p:txBody>
      </p:sp>
    </p:spTree>
    <p:extLst>
      <p:ext uri="{BB962C8B-B14F-4D97-AF65-F5344CB8AC3E}">
        <p14:creationId xmlns:p14="http://schemas.microsoft.com/office/powerpoint/2010/main" val="396970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2655D29-63A2-49FA-81DB-DE72AD310AF2}" type="slidenum">
              <a:rPr lang="en-AU" smtClean="0"/>
              <a:t>8</a:t>
            </a:fld>
            <a:endParaRPr lang="en-AU" dirty="0"/>
          </a:p>
        </p:txBody>
      </p:sp>
    </p:spTree>
    <p:extLst>
      <p:ext uri="{BB962C8B-B14F-4D97-AF65-F5344CB8AC3E}">
        <p14:creationId xmlns:p14="http://schemas.microsoft.com/office/powerpoint/2010/main" val="69598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2655D29-63A2-49FA-81DB-DE72AD310AF2}" type="slidenum">
              <a:rPr lang="en-AU" smtClean="0"/>
              <a:t>9</a:t>
            </a:fld>
            <a:endParaRPr lang="en-AU" dirty="0"/>
          </a:p>
        </p:txBody>
      </p:sp>
    </p:spTree>
    <p:extLst>
      <p:ext uri="{BB962C8B-B14F-4D97-AF65-F5344CB8AC3E}">
        <p14:creationId xmlns:p14="http://schemas.microsoft.com/office/powerpoint/2010/main" val="182606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2655D29-63A2-49FA-81DB-DE72AD310AF2}" type="slidenum">
              <a:rPr lang="en-AU" smtClean="0"/>
              <a:t>10</a:t>
            </a:fld>
            <a:endParaRPr lang="en-AU" dirty="0"/>
          </a:p>
        </p:txBody>
      </p:sp>
    </p:spTree>
    <p:extLst>
      <p:ext uri="{BB962C8B-B14F-4D97-AF65-F5344CB8AC3E}">
        <p14:creationId xmlns:p14="http://schemas.microsoft.com/office/powerpoint/2010/main" val="429378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2655D29-63A2-49FA-81DB-DE72AD310AF2}" type="slidenum">
              <a:rPr lang="en-AU" smtClean="0"/>
              <a:t>11</a:t>
            </a:fld>
            <a:endParaRPr lang="en-AU" dirty="0"/>
          </a:p>
        </p:txBody>
      </p:sp>
    </p:spTree>
    <p:extLst>
      <p:ext uri="{BB962C8B-B14F-4D97-AF65-F5344CB8AC3E}">
        <p14:creationId xmlns:p14="http://schemas.microsoft.com/office/powerpoint/2010/main" val="375133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A3A9CC79-0C44-4B17-B1FC-703B93ED4DDF}" type="datetimeFigureOut">
              <a:rPr lang="es-CO" smtClean="0"/>
              <a:t>11/05/2020</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7EA9F0BF-6CBE-48B4-BA90-FE4B8FED44B1}" type="slidenum">
              <a:rPr lang="es-CO" smtClean="0"/>
              <a:t>‹Nº›</a:t>
            </a:fld>
            <a:endParaRPr lang="es-CO" dirty="0"/>
          </a:p>
        </p:txBody>
      </p:sp>
    </p:spTree>
    <p:extLst>
      <p:ext uri="{BB962C8B-B14F-4D97-AF65-F5344CB8AC3E}">
        <p14:creationId xmlns:p14="http://schemas.microsoft.com/office/powerpoint/2010/main" val="3254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A3A9CC79-0C44-4B17-B1FC-703B93ED4DDF}" type="datetimeFigureOut">
              <a:rPr lang="es-CO" smtClean="0"/>
              <a:t>11/05/2020</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7EA9F0BF-6CBE-48B4-BA90-FE4B8FED44B1}" type="slidenum">
              <a:rPr lang="es-CO" smtClean="0"/>
              <a:t>‹Nº›</a:t>
            </a:fld>
            <a:endParaRPr lang="es-CO" dirty="0"/>
          </a:p>
        </p:txBody>
      </p:sp>
    </p:spTree>
    <p:extLst>
      <p:ext uri="{BB962C8B-B14F-4D97-AF65-F5344CB8AC3E}">
        <p14:creationId xmlns:p14="http://schemas.microsoft.com/office/powerpoint/2010/main" val="182902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A3A9CC79-0C44-4B17-B1FC-703B93ED4DDF}" type="datetimeFigureOut">
              <a:rPr lang="es-CO" smtClean="0"/>
              <a:t>11/05/2020</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7EA9F0BF-6CBE-48B4-BA90-FE4B8FED44B1}" type="slidenum">
              <a:rPr lang="es-CO" smtClean="0"/>
              <a:t>‹Nº›</a:t>
            </a:fld>
            <a:endParaRPr lang="es-CO" dirty="0"/>
          </a:p>
        </p:txBody>
      </p:sp>
    </p:spTree>
    <p:extLst>
      <p:ext uri="{BB962C8B-B14F-4D97-AF65-F5344CB8AC3E}">
        <p14:creationId xmlns:p14="http://schemas.microsoft.com/office/powerpoint/2010/main" val="41537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ítulo de Te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508000" y="2821777"/>
            <a:ext cx="11176000" cy="1214446"/>
          </a:xfrm>
        </p:spPr>
        <p:txBody>
          <a:bodyPr anchor="ctr"/>
          <a:lstStyle>
            <a:lvl1pPr>
              <a:buFont typeface="+mj-lt"/>
              <a:buNone/>
              <a:defRPr sz="2400" b="1" baseline="0">
                <a:solidFill>
                  <a:schemeClr val="bg1"/>
                </a:solidFill>
              </a:defRPr>
            </a:lvl1pPr>
            <a:lvl2pPr marL="800100" indent="-342900">
              <a:buFont typeface="+mj-lt"/>
              <a:buNone/>
              <a:defRPr sz="1800">
                <a:solidFill>
                  <a:schemeClr val="bg1"/>
                </a:solidFill>
              </a:defRPr>
            </a:lvl2pPr>
            <a:lvl3pPr marL="1257300" indent="-342900">
              <a:buFont typeface="+mj-lt"/>
              <a:buNone/>
              <a:defRPr sz="1600">
                <a:solidFill>
                  <a:schemeClr val="bg1"/>
                </a:solidFill>
              </a:defRPr>
            </a:lvl3pPr>
            <a:lvl4pPr>
              <a:buFont typeface="+mj-lt"/>
              <a:buNone/>
              <a:defRPr sz="1400">
                <a:solidFill>
                  <a:schemeClr val="bg1"/>
                </a:solidFill>
              </a:defRPr>
            </a:lvl4pPr>
            <a:lvl5pPr>
              <a:buFont typeface="+mj-lt"/>
              <a:buNone/>
              <a:defRPr sz="1200">
                <a:solidFill>
                  <a:schemeClr val="bg1"/>
                </a:solidFill>
              </a:defRPr>
            </a:lvl5pPr>
          </a:lstStyle>
          <a:p>
            <a:pPr lvl="0"/>
            <a:r>
              <a:rPr lang="es-ES" dirty="0" smtClean="0"/>
              <a:t>Haga clic para modificar el título del tema</a:t>
            </a:r>
            <a:endParaRPr lang="es-ES" noProof="0" dirty="0" smtClean="0"/>
          </a:p>
        </p:txBody>
      </p:sp>
    </p:spTree>
    <p:extLst>
      <p:ext uri="{BB962C8B-B14F-4D97-AF65-F5344CB8AC3E}">
        <p14:creationId xmlns:p14="http://schemas.microsoft.com/office/powerpoint/2010/main" val="249562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A3A9CC79-0C44-4B17-B1FC-703B93ED4DDF}" type="datetimeFigureOut">
              <a:rPr lang="es-CO" smtClean="0"/>
              <a:t>11/05/2020</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7EA9F0BF-6CBE-48B4-BA90-FE4B8FED44B1}" type="slidenum">
              <a:rPr lang="es-CO" smtClean="0"/>
              <a:t>‹Nº›</a:t>
            </a:fld>
            <a:endParaRPr lang="es-CO" dirty="0"/>
          </a:p>
        </p:txBody>
      </p:sp>
    </p:spTree>
    <p:extLst>
      <p:ext uri="{BB962C8B-B14F-4D97-AF65-F5344CB8AC3E}">
        <p14:creationId xmlns:p14="http://schemas.microsoft.com/office/powerpoint/2010/main" val="251583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3A9CC79-0C44-4B17-B1FC-703B93ED4DDF}" type="datetimeFigureOut">
              <a:rPr lang="es-CO" smtClean="0"/>
              <a:t>11/05/2020</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7EA9F0BF-6CBE-48B4-BA90-FE4B8FED44B1}" type="slidenum">
              <a:rPr lang="es-CO" smtClean="0"/>
              <a:t>‹Nº›</a:t>
            </a:fld>
            <a:endParaRPr lang="es-CO" dirty="0"/>
          </a:p>
        </p:txBody>
      </p:sp>
    </p:spTree>
    <p:extLst>
      <p:ext uri="{BB962C8B-B14F-4D97-AF65-F5344CB8AC3E}">
        <p14:creationId xmlns:p14="http://schemas.microsoft.com/office/powerpoint/2010/main" val="255576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A3A9CC79-0C44-4B17-B1FC-703B93ED4DDF}" type="datetimeFigureOut">
              <a:rPr lang="es-CO" smtClean="0"/>
              <a:t>11/05/2020</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7EA9F0BF-6CBE-48B4-BA90-FE4B8FED44B1}" type="slidenum">
              <a:rPr lang="es-CO" smtClean="0"/>
              <a:t>‹Nº›</a:t>
            </a:fld>
            <a:endParaRPr lang="es-CO" dirty="0"/>
          </a:p>
        </p:txBody>
      </p:sp>
    </p:spTree>
    <p:extLst>
      <p:ext uri="{BB962C8B-B14F-4D97-AF65-F5344CB8AC3E}">
        <p14:creationId xmlns:p14="http://schemas.microsoft.com/office/powerpoint/2010/main" val="70752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A3A9CC79-0C44-4B17-B1FC-703B93ED4DDF}" type="datetimeFigureOut">
              <a:rPr lang="es-CO" smtClean="0"/>
              <a:t>11/05/2020</a:t>
            </a:fld>
            <a:endParaRPr lang="es-CO" dirty="0"/>
          </a:p>
        </p:txBody>
      </p:sp>
      <p:sp>
        <p:nvSpPr>
          <p:cNvPr id="8" name="Marcador de pie de página 7"/>
          <p:cNvSpPr>
            <a:spLocks noGrp="1"/>
          </p:cNvSpPr>
          <p:nvPr>
            <p:ph type="ftr" sz="quarter" idx="11"/>
          </p:nvPr>
        </p:nvSpPr>
        <p:spPr/>
        <p:txBody>
          <a:bodyPr/>
          <a:lstStyle/>
          <a:p>
            <a:endParaRPr lang="es-CO" dirty="0"/>
          </a:p>
        </p:txBody>
      </p:sp>
      <p:sp>
        <p:nvSpPr>
          <p:cNvPr id="9" name="Marcador de número de diapositiva 8"/>
          <p:cNvSpPr>
            <a:spLocks noGrp="1"/>
          </p:cNvSpPr>
          <p:nvPr>
            <p:ph type="sldNum" sz="quarter" idx="12"/>
          </p:nvPr>
        </p:nvSpPr>
        <p:spPr/>
        <p:txBody>
          <a:bodyPr/>
          <a:lstStyle/>
          <a:p>
            <a:fld id="{7EA9F0BF-6CBE-48B4-BA90-FE4B8FED44B1}" type="slidenum">
              <a:rPr lang="es-CO" smtClean="0"/>
              <a:t>‹Nº›</a:t>
            </a:fld>
            <a:endParaRPr lang="es-CO" dirty="0"/>
          </a:p>
        </p:txBody>
      </p:sp>
    </p:spTree>
    <p:extLst>
      <p:ext uri="{BB962C8B-B14F-4D97-AF65-F5344CB8AC3E}">
        <p14:creationId xmlns:p14="http://schemas.microsoft.com/office/powerpoint/2010/main" val="111133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A3A9CC79-0C44-4B17-B1FC-703B93ED4DDF}" type="datetimeFigureOut">
              <a:rPr lang="es-CO" smtClean="0"/>
              <a:t>11/05/2020</a:t>
            </a:fld>
            <a:endParaRPr lang="es-CO" dirty="0"/>
          </a:p>
        </p:txBody>
      </p:sp>
      <p:sp>
        <p:nvSpPr>
          <p:cNvPr id="4" name="Marcador de pie de página 3"/>
          <p:cNvSpPr>
            <a:spLocks noGrp="1"/>
          </p:cNvSpPr>
          <p:nvPr>
            <p:ph type="ftr" sz="quarter" idx="11"/>
          </p:nvPr>
        </p:nvSpPr>
        <p:spPr/>
        <p:txBody>
          <a:bodyPr/>
          <a:lstStyle/>
          <a:p>
            <a:endParaRPr lang="es-CO" dirty="0"/>
          </a:p>
        </p:txBody>
      </p:sp>
      <p:sp>
        <p:nvSpPr>
          <p:cNvPr id="5" name="Marcador de número de diapositiva 4"/>
          <p:cNvSpPr>
            <a:spLocks noGrp="1"/>
          </p:cNvSpPr>
          <p:nvPr>
            <p:ph type="sldNum" sz="quarter" idx="12"/>
          </p:nvPr>
        </p:nvSpPr>
        <p:spPr/>
        <p:txBody>
          <a:bodyPr/>
          <a:lstStyle/>
          <a:p>
            <a:fld id="{7EA9F0BF-6CBE-48B4-BA90-FE4B8FED44B1}" type="slidenum">
              <a:rPr lang="es-CO" smtClean="0"/>
              <a:t>‹Nº›</a:t>
            </a:fld>
            <a:endParaRPr lang="es-CO" dirty="0"/>
          </a:p>
        </p:txBody>
      </p:sp>
    </p:spTree>
    <p:extLst>
      <p:ext uri="{BB962C8B-B14F-4D97-AF65-F5344CB8AC3E}">
        <p14:creationId xmlns:p14="http://schemas.microsoft.com/office/powerpoint/2010/main" val="365074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3A9CC79-0C44-4B17-B1FC-703B93ED4DDF}" type="datetimeFigureOut">
              <a:rPr lang="es-CO" smtClean="0"/>
              <a:t>11/05/2020</a:t>
            </a:fld>
            <a:endParaRPr lang="es-CO" dirty="0"/>
          </a:p>
        </p:txBody>
      </p:sp>
      <p:sp>
        <p:nvSpPr>
          <p:cNvPr id="3" name="Marcador de pie de página 2"/>
          <p:cNvSpPr>
            <a:spLocks noGrp="1"/>
          </p:cNvSpPr>
          <p:nvPr>
            <p:ph type="ftr" sz="quarter" idx="11"/>
          </p:nvPr>
        </p:nvSpPr>
        <p:spPr/>
        <p:txBody>
          <a:bodyPr/>
          <a:lstStyle/>
          <a:p>
            <a:endParaRPr lang="es-CO" dirty="0"/>
          </a:p>
        </p:txBody>
      </p:sp>
      <p:sp>
        <p:nvSpPr>
          <p:cNvPr id="4" name="Marcador de número de diapositiva 3"/>
          <p:cNvSpPr>
            <a:spLocks noGrp="1"/>
          </p:cNvSpPr>
          <p:nvPr>
            <p:ph type="sldNum" sz="quarter" idx="12"/>
          </p:nvPr>
        </p:nvSpPr>
        <p:spPr/>
        <p:txBody>
          <a:bodyPr/>
          <a:lstStyle/>
          <a:p>
            <a:fld id="{7EA9F0BF-6CBE-48B4-BA90-FE4B8FED44B1}" type="slidenum">
              <a:rPr lang="es-CO" smtClean="0"/>
              <a:t>‹Nº›</a:t>
            </a:fld>
            <a:endParaRPr lang="es-CO" dirty="0"/>
          </a:p>
        </p:txBody>
      </p:sp>
    </p:spTree>
    <p:extLst>
      <p:ext uri="{BB962C8B-B14F-4D97-AF65-F5344CB8AC3E}">
        <p14:creationId xmlns:p14="http://schemas.microsoft.com/office/powerpoint/2010/main" val="320194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3A9CC79-0C44-4B17-B1FC-703B93ED4DDF}" type="datetimeFigureOut">
              <a:rPr lang="es-CO" smtClean="0"/>
              <a:t>11/05/2020</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7EA9F0BF-6CBE-48B4-BA90-FE4B8FED44B1}" type="slidenum">
              <a:rPr lang="es-CO" smtClean="0"/>
              <a:t>‹Nº›</a:t>
            </a:fld>
            <a:endParaRPr lang="es-CO" dirty="0"/>
          </a:p>
        </p:txBody>
      </p:sp>
    </p:spTree>
    <p:extLst>
      <p:ext uri="{BB962C8B-B14F-4D97-AF65-F5344CB8AC3E}">
        <p14:creationId xmlns:p14="http://schemas.microsoft.com/office/powerpoint/2010/main" val="219717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3A9CC79-0C44-4B17-B1FC-703B93ED4DDF}" type="datetimeFigureOut">
              <a:rPr lang="es-CO" smtClean="0"/>
              <a:t>11/05/2020</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7EA9F0BF-6CBE-48B4-BA90-FE4B8FED44B1}" type="slidenum">
              <a:rPr lang="es-CO" smtClean="0"/>
              <a:t>‹Nº›</a:t>
            </a:fld>
            <a:endParaRPr lang="es-CO" dirty="0"/>
          </a:p>
        </p:txBody>
      </p:sp>
    </p:spTree>
    <p:extLst>
      <p:ext uri="{BB962C8B-B14F-4D97-AF65-F5344CB8AC3E}">
        <p14:creationId xmlns:p14="http://schemas.microsoft.com/office/powerpoint/2010/main" val="158504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9CC79-0C44-4B17-B1FC-703B93ED4DDF}" type="datetimeFigureOut">
              <a:rPr lang="es-CO" smtClean="0"/>
              <a:t>11/05/2020</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9F0BF-6CBE-48B4-BA90-FE4B8FED44B1}" type="slidenum">
              <a:rPr lang="es-CO" smtClean="0"/>
              <a:t>‹Nº›</a:t>
            </a:fld>
            <a:endParaRPr lang="es-CO" dirty="0"/>
          </a:p>
        </p:txBody>
      </p:sp>
    </p:spTree>
    <p:extLst>
      <p:ext uri="{BB962C8B-B14F-4D97-AF65-F5344CB8AC3E}">
        <p14:creationId xmlns:p14="http://schemas.microsoft.com/office/powerpoint/2010/main" val="50833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segurossura.com.co/covid-19/Paginas/empresas/informacion-de-interes.aspx"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arlsura.com/index.php?option=com_arl_regestu"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bit.ly/3eyXgoS" TargetMode="External"/><Relationship Id="rId7" Type="http://schemas.openxmlformats.org/officeDocument/2006/relationships/hyperlink" Target="https://bit.ly/2z8I9Cc"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bit.ly/34Uwwuv" TargetMode="External"/><Relationship Id="rId5" Type="http://schemas.openxmlformats.org/officeDocument/2006/relationships/image" Target="../media/image21.png"/><Relationship Id="rId10" Type="http://schemas.openxmlformats.org/officeDocument/2006/relationships/hyperlink" Target="https://bit.ly/2XNGWKN" TargetMode="External"/><Relationship Id="rId4" Type="http://schemas.openxmlformats.org/officeDocument/2006/relationships/image" Target="../media/image20.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segurossura.com.co/covid-19/Paginas/default.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comunicaciones.segurossura.com.co/MercadeoComunicacionesExternas/empresas/recomendaciones-construccion.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lanCOVIDconstruccion@minvivienda.gov.co"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sultado de imagen para sura asset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95"/>
          <a:stretch/>
        </p:blipFill>
        <p:spPr bwMode="auto">
          <a:xfrm>
            <a:off x="10231802" y="206241"/>
            <a:ext cx="1578839" cy="60316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duotone>
              <a:schemeClr val="bg2">
                <a:shade val="45000"/>
                <a:satMod val="135000"/>
              </a:schemeClr>
              <a:prstClr val="white"/>
            </a:duotone>
          </a:blip>
          <a:stretch>
            <a:fillRect/>
          </a:stretch>
        </p:blipFill>
        <p:spPr>
          <a:xfrm>
            <a:off x="-28575" y="3398425"/>
            <a:ext cx="12220575" cy="1474277"/>
          </a:xfrm>
          <a:prstGeom prst="rect">
            <a:avLst/>
          </a:prstGeom>
        </p:spPr>
      </p:pic>
      <p:sp>
        <p:nvSpPr>
          <p:cNvPr id="5" name="Rectángulo 4"/>
          <p:cNvSpPr/>
          <p:nvPr/>
        </p:nvSpPr>
        <p:spPr>
          <a:xfrm>
            <a:off x="54315" y="6488668"/>
            <a:ext cx="1300356" cy="369332"/>
          </a:xfrm>
          <a:prstGeom prst="rect">
            <a:avLst/>
          </a:prstGeom>
        </p:spPr>
        <p:txBody>
          <a:bodyPr wrap="none">
            <a:spAutoFit/>
          </a:bodyPr>
          <a:lstStyle/>
          <a:p>
            <a:r>
              <a:rPr lang="es-CO" dirty="0" smtClean="0">
                <a:solidFill>
                  <a:srgbClr val="002060"/>
                </a:solidFill>
              </a:rPr>
              <a:t>21/04/2020</a:t>
            </a:r>
            <a:endParaRPr lang="es-CO" dirty="0">
              <a:solidFill>
                <a:srgbClr val="002060"/>
              </a:solidFill>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856240" y="2259106"/>
            <a:ext cx="4978185" cy="4598894"/>
          </a:xfrm>
          <a:prstGeom prst="rect">
            <a:avLst/>
          </a:prstGeom>
        </p:spPr>
      </p:pic>
      <p:pic>
        <p:nvPicPr>
          <p:cNvPr id="7" name="Imagen 6"/>
          <p:cNvPicPr>
            <a:picLocks noChangeAspect="1"/>
          </p:cNvPicPr>
          <p:nvPr/>
        </p:nvPicPr>
        <p:blipFill rotWithShape="1">
          <a:blip r:embed="rId6" cstate="print">
            <a:duotone>
              <a:prstClr val="black"/>
              <a:srgbClr val="D9C3A5">
                <a:tint val="50000"/>
                <a:satMod val="180000"/>
              </a:srgbClr>
            </a:duotone>
            <a:extLst>
              <a:ext uri="{28A0092B-C50C-407E-A947-70E740481C1C}">
                <a14:useLocalDpi xmlns:a14="http://schemas.microsoft.com/office/drawing/2010/main" val="0"/>
              </a:ext>
            </a:extLst>
          </a:blip>
          <a:srcRect l="1489" r="20169" b="10886"/>
          <a:stretch/>
        </p:blipFill>
        <p:spPr>
          <a:xfrm>
            <a:off x="0" y="2819400"/>
            <a:ext cx="9372199" cy="4038600"/>
          </a:xfrm>
          <a:prstGeom prst="rect">
            <a:avLst/>
          </a:prstGeom>
        </p:spPr>
      </p:pic>
      <p:sp>
        <p:nvSpPr>
          <p:cNvPr id="9" name="Título 1"/>
          <p:cNvSpPr txBox="1">
            <a:spLocks/>
          </p:cNvSpPr>
          <p:nvPr/>
        </p:nvSpPr>
        <p:spPr>
          <a:xfrm>
            <a:off x="705925" y="1120881"/>
            <a:ext cx="10751573" cy="993014"/>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5400" b="1" dirty="0" smtClean="0">
                <a:solidFill>
                  <a:srgbClr val="002060"/>
                </a:solidFill>
                <a:latin typeface="+mn-lt"/>
              </a:rPr>
              <a:t>REACTIVACIÓN INTELIGENTE GUÍA SECTOR CONSTRUCCIÓN E INFRAESTRUCTURA.</a:t>
            </a:r>
            <a:endParaRPr lang="en-AU" sz="5400" b="1" dirty="0">
              <a:solidFill>
                <a:srgbClr val="002060"/>
              </a:solidFill>
              <a:latin typeface="+mn-lt"/>
            </a:endParaRPr>
          </a:p>
        </p:txBody>
      </p:sp>
    </p:spTree>
    <p:extLst>
      <p:ext uri="{BB962C8B-B14F-4D97-AF65-F5344CB8AC3E}">
        <p14:creationId xmlns:p14="http://schemas.microsoft.com/office/powerpoint/2010/main" val="223112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roceso alternativo 23"/>
          <p:cNvSpPr/>
          <p:nvPr/>
        </p:nvSpPr>
        <p:spPr>
          <a:xfrm>
            <a:off x="811162" y="1376127"/>
            <a:ext cx="10323870" cy="4718380"/>
          </a:xfrm>
          <a:prstGeom prst="flowChartAlternateProcess">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O" sz="2000" b="1" dirty="0" smtClean="0">
                <a:solidFill>
                  <a:schemeClr val="tx1"/>
                </a:solidFill>
              </a:rPr>
              <a:t>RESOLUCION 682 del  24 de abril del 2020</a:t>
            </a:r>
          </a:p>
          <a:p>
            <a:pPr algn="ctr"/>
            <a:endParaRPr lang="es-CO" sz="2000" b="1" dirty="0">
              <a:solidFill>
                <a:schemeClr val="tx1"/>
              </a:solidFill>
            </a:endParaRPr>
          </a:p>
          <a:p>
            <a:pPr algn="ctr"/>
            <a:r>
              <a:rPr lang="es-CO" sz="2000" b="1" dirty="0">
                <a:solidFill>
                  <a:schemeClr val="tx1"/>
                </a:solidFill>
              </a:rPr>
              <a:t>Por medio de la cual se adopta el protocolo de bioseguridad para el manejo y control del riesgo del Coronavirus COVID-19 en el sector de la construcción de </a:t>
            </a:r>
            <a:r>
              <a:rPr lang="es-CO" sz="2000" b="1" dirty="0" smtClean="0">
                <a:solidFill>
                  <a:schemeClr val="tx1"/>
                </a:solidFill>
              </a:rPr>
              <a:t>edificaciones.</a:t>
            </a:r>
          </a:p>
          <a:p>
            <a:pPr algn="ctr"/>
            <a:endParaRPr lang="es-CO" sz="2000" b="1" dirty="0">
              <a:solidFill>
                <a:schemeClr val="tx1"/>
              </a:solidFill>
            </a:endParaRPr>
          </a:p>
          <a:p>
            <a:pPr algn="ctr"/>
            <a:r>
              <a:rPr lang="es-CO" sz="2000" dirty="0">
                <a:solidFill>
                  <a:schemeClr val="tx1"/>
                </a:solidFill>
              </a:rPr>
              <a:t>Artículo 2. Vigilancia del cumplimiento del protocolo. De acuerdo a lo establecido en el Decreto Legislativo 539 de 2020, la vigilancia del cumplimiento de este protocolo está a cargo de la secretaría o entidad municipal o distrital que corresponda a esta actividad económica, del municipio o distrito en donde funciona cada planta, sin perjuicio de la vigilancia que sobre el cumplimiento de las obligaciones de los empleadores realice el Ministerio del Trabajo, ni de las competencias de otras autoridades</a:t>
            </a:r>
            <a:r>
              <a:rPr lang="es-CO" sz="2000" dirty="0" smtClean="0">
                <a:solidFill>
                  <a:schemeClr val="tx1"/>
                </a:solidFill>
              </a:rPr>
              <a:t>.</a:t>
            </a:r>
          </a:p>
          <a:p>
            <a:pPr algn="ctr"/>
            <a:endParaRPr lang="es-CO" sz="2000" dirty="0" smtClean="0">
              <a:solidFill>
                <a:schemeClr val="tx1"/>
              </a:solidFill>
            </a:endParaRPr>
          </a:p>
          <a:p>
            <a:pPr algn="ctr"/>
            <a:r>
              <a:rPr lang="es-CO" sz="2000" dirty="0" smtClean="0">
                <a:solidFill>
                  <a:schemeClr val="tx1"/>
                </a:solidFill>
              </a:rPr>
              <a:t>Artículo 3</a:t>
            </a:r>
            <a:r>
              <a:rPr lang="es-CO" sz="2000" dirty="0">
                <a:solidFill>
                  <a:schemeClr val="tx1"/>
                </a:solidFill>
              </a:rPr>
              <a:t>. Vigencia. La presente resolución rige a partir de la fecha de su publicación</a:t>
            </a:r>
            <a:r>
              <a:rPr lang="es-CO" sz="2000" b="1" dirty="0">
                <a:solidFill>
                  <a:schemeClr val="tx1"/>
                </a:solidFill>
              </a:rPr>
              <a:t>.</a:t>
            </a:r>
            <a:endParaRPr lang="es-CO" sz="2000" b="1" dirty="0" smtClean="0">
              <a:solidFill>
                <a:schemeClr val="tx1"/>
              </a:solidFill>
            </a:endParaRPr>
          </a:p>
          <a:p>
            <a:pPr algn="ctr"/>
            <a:endParaRPr lang="es-CO" sz="2000" b="1" dirty="0" smtClean="0">
              <a:solidFill>
                <a:schemeClr val="tx1"/>
              </a:solidFill>
            </a:endParaRPr>
          </a:p>
        </p:txBody>
      </p:sp>
      <p:cxnSp>
        <p:nvCxnSpPr>
          <p:cNvPr id="26" name="Conector recto 25"/>
          <p:cNvCxnSpPr/>
          <p:nvPr/>
        </p:nvCxnSpPr>
        <p:spPr>
          <a:xfrm flipV="1">
            <a:off x="0" y="1168796"/>
            <a:ext cx="5351242" cy="2018"/>
          </a:xfrm>
          <a:prstGeom prst="line">
            <a:avLst/>
          </a:prstGeom>
          <a:ln w="28575">
            <a:solidFill>
              <a:srgbClr val="0A55A7"/>
            </a:solidFill>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114307" y="246027"/>
            <a:ext cx="9885099" cy="400110"/>
          </a:xfrm>
          <a:prstGeom prst="rect">
            <a:avLst/>
          </a:prstGeom>
        </p:spPr>
        <p:txBody>
          <a:bodyPr wrap="square">
            <a:spAutoFit/>
          </a:bodyPr>
          <a:lstStyle/>
          <a:p>
            <a:pPr lvl="0">
              <a:buClr>
                <a:srgbClr val="00BCB8"/>
              </a:buClr>
            </a:pPr>
            <a:r>
              <a:rPr lang="es-CO" sz="2000" b="1" dirty="0">
                <a:solidFill>
                  <a:srgbClr val="00B0F0"/>
                </a:solidFill>
                <a:latin typeface="Century Gothic" panose="020B0502020202020204" pitchFamily="34" charset="0"/>
              </a:rPr>
              <a:t>RESOLUCION 682 </a:t>
            </a:r>
          </a:p>
        </p:txBody>
      </p:sp>
      <p:sp>
        <p:nvSpPr>
          <p:cNvPr id="34" name="Elipse 33"/>
          <p:cNvSpPr/>
          <p:nvPr/>
        </p:nvSpPr>
        <p:spPr>
          <a:xfrm>
            <a:off x="5248239" y="1078413"/>
            <a:ext cx="211350" cy="180765"/>
          </a:xfrm>
          <a:prstGeom prst="ellipse">
            <a:avLst/>
          </a:prstGeom>
          <a:solidFill>
            <a:srgbClr val="28AAC5"/>
          </a:solidFill>
          <a:ln w="57150">
            <a:solidFill>
              <a:srgbClr val="0A5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7" name="Conector recto 6"/>
          <p:cNvCxnSpPr/>
          <p:nvPr/>
        </p:nvCxnSpPr>
        <p:spPr>
          <a:xfrm>
            <a:off x="2201692" y="6737044"/>
            <a:ext cx="797639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2" descr="Resultado de imagen para sura asset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95"/>
          <a:stretch/>
        </p:blipFill>
        <p:spPr bwMode="auto">
          <a:xfrm>
            <a:off x="10231802" y="206241"/>
            <a:ext cx="1578839" cy="603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1094769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ector recto 25"/>
          <p:cNvCxnSpPr/>
          <p:nvPr/>
        </p:nvCxnSpPr>
        <p:spPr>
          <a:xfrm flipV="1">
            <a:off x="0" y="643589"/>
            <a:ext cx="5351242" cy="2018"/>
          </a:xfrm>
          <a:prstGeom prst="line">
            <a:avLst/>
          </a:prstGeom>
          <a:ln w="28575">
            <a:solidFill>
              <a:srgbClr val="0A55A7"/>
            </a:solidFill>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114307" y="246027"/>
            <a:ext cx="9885099" cy="400110"/>
          </a:xfrm>
          <a:prstGeom prst="rect">
            <a:avLst/>
          </a:prstGeom>
        </p:spPr>
        <p:txBody>
          <a:bodyPr wrap="square">
            <a:spAutoFit/>
          </a:bodyPr>
          <a:lstStyle/>
          <a:p>
            <a:pPr lvl="0">
              <a:buClr>
                <a:srgbClr val="00BCB8"/>
              </a:buClr>
            </a:pPr>
            <a:r>
              <a:rPr lang="es-CO" sz="2000" b="1" dirty="0">
                <a:solidFill>
                  <a:srgbClr val="00B0F0"/>
                </a:solidFill>
                <a:latin typeface="Century Gothic" panose="020B0502020202020204" pitchFamily="34" charset="0"/>
              </a:rPr>
              <a:t>RESOLUCION </a:t>
            </a:r>
            <a:r>
              <a:rPr lang="es-CO" sz="2000" b="1" dirty="0" smtClean="0">
                <a:solidFill>
                  <a:srgbClr val="00B0F0"/>
                </a:solidFill>
                <a:latin typeface="Century Gothic" panose="020B0502020202020204" pitchFamily="34" charset="0"/>
              </a:rPr>
              <a:t>666 </a:t>
            </a:r>
            <a:endParaRPr lang="es-CO" sz="2000" b="1" dirty="0">
              <a:solidFill>
                <a:srgbClr val="00B0F0"/>
              </a:solidFill>
              <a:latin typeface="Century Gothic" panose="020B0502020202020204" pitchFamily="34" charset="0"/>
            </a:endParaRPr>
          </a:p>
        </p:txBody>
      </p:sp>
      <p:sp>
        <p:nvSpPr>
          <p:cNvPr id="34" name="Elipse 33"/>
          <p:cNvSpPr/>
          <p:nvPr/>
        </p:nvSpPr>
        <p:spPr>
          <a:xfrm>
            <a:off x="5231506" y="514201"/>
            <a:ext cx="211350" cy="180765"/>
          </a:xfrm>
          <a:prstGeom prst="ellipse">
            <a:avLst/>
          </a:prstGeom>
          <a:solidFill>
            <a:srgbClr val="28AAC5"/>
          </a:solidFill>
          <a:ln w="57150">
            <a:solidFill>
              <a:srgbClr val="0A5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7" name="Conector recto 6"/>
          <p:cNvCxnSpPr/>
          <p:nvPr/>
        </p:nvCxnSpPr>
        <p:spPr>
          <a:xfrm>
            <a:off x="2201692" y="6737044"/>
            <a:ext cx="797639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2" descr="Resultado de imagen para sura asset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95"/>
          <a:stretch/>
        </p:blipFill>
        <p:spPr bwMode="auto">
          <a:xfrm>
            <a:off x="10231802" y="206241"/>
            <a:ext cx="1578839" cy="603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
        <p:nvSpPr>
          <p:cNvPr id="10" name="Title 1"/>
          <p:cNvSpPr txBox="1">
            <a:spLocks/>
          </p:cNvSpPr>
          <p:nvPr/>
        </p:nvSpPr>
        <p:spPr>
          <a:xfrm>
            <a:off x="831962" y="733590"/>
            <a:ext cx="9221787" cy="71913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b="1" dirty="0">
                <a:latin typeface="+mn-lt"/>
                <a:ea typeface="+mn-ea"/>
                <a:cs typeface="+mn-cs"/>
              </a:rPr>
              <a:t>PROTOCOLO DE BIOSEGURIDAD</a:t>
            </a:r>
            <a:br>
              <a:rPr lang="en-US" sz="4200" b="1" dirty="0">
                <a:latin typeface="+mn-lt"/>
                <a:ea typeface="+mn-ea"/>
                <a:cs typeface="+mn-cs"/>
              </a:rPr>
            </a:br>
            <a:r>
              <a:rPr lang="en-US" sz="4200" b="1" dirty="0">
                <a:latin typeface="+mn-lt"/>
                <a:ea typeface="+mn-ea"/>
                <a:cs typeface="+mn-cs"/>
              </a:rPr>
              <a:t>RESOLUCION 666 </a:t>
            </a:r>
            <a:r>
              <a:rPr lang="en-US" sz="4200" b="1" dirty="0" smtClean="0">
                <a:latin typeface="+mn-lt"/>
                <a:ea typeface="+mn-ea"/>
                <a:cs typeface="+mn-cs"/>
              </a:rPr>
              <a:t>24 de </a:t>
            </a:r>
            <a:r>
              <a:rPr lang="en-US" sz="4200" b="1" dirty="0">
                <a:latin typeface="+mn-lt"/>
                <a:ea typeface="+mn-ea"/>
                <a:cs typeface="+mn-cs"/>
              </a:rPr>
              <a:t>A</a:t>
            </a:r>
            <a:r>
              <a:rPr lang="en-US" sz="4200" b="1" dirty="0" smtClean="0">
                <a:latin typeface="+mn-lt"/>
                <a:ea typeface="+mn-ea"/>
                <a:cs typeface="+mn-cs"/>
              </a:rPr>
              <a:t>bril de </a:t>
            </a:r>
            <a:r>
              <a:rPr lang="en-US" sz="4200" b="1" dirty="0">
                <a:latin typeface="+mn-lt"/>
                <a:ea typeface="+mn-ea"/>
                <a:cs typeface="+mn-cs"/>
              </a:rPr>
              <a:t>2020</a:t>
            </a:r>
            <a:r>
              <a:rPr lang="en-US" dirty="0" smtClean="0"/>
              <a:t>.</a:t>
            </a:r>
            <a:endParaRPr lang="en-US" dirty="0"/>
          </a:p>
        </p:txBody>
      </p:sp>
      <p:pic>
        <p:nvPicPr>
          <p:cNvPr id="4" name="Imagen 3"/>
          <p:cNvPicPr>
            <a:picLocks noChangeAspect="1"/>
          </p:cNvPicPr>
          <p:nvPr/>
        </p:nvPicPr>
        <p:blipFill>
          <a:blip r:embed="rId4"/>
          <a:stretch>
            <a:fillRect/>
          </a:stretch>
        </p:blipFill>
        <p:spPr>
          <a:xfrm>
            <a:off x="271923" y="1360237"/>
            <a:ext cx="11538718" cy="5055878"/>
          </a:xfrm>
          <a:prstGeom prst="rect">
            <a:avLst/>
          </a:prstGeom>
        </p:spPr>
      </p:pic>
    </p:spTree>
    <p:extLst>
      <p:ext uri="{BB962C8B-B14F-4D97-AF65-F5344CB8AC3E}">
        <p14:creationId xmlns:p14="http://schemas.microsoft.com/office/powerpoint/2010/main" val="170598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7198" y="1322569"/>
            <a:ext cx="3554364" cy="6636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Limpieza y desinfección</a:t>
            </a:r>
            <a:endParaRPr lang="es-CO" dirty="0"/>
          </a:p>
        </p:txBody>
      </p:sp>
      <p:sp>
        <p:nvSpPr>
          <p:cNvPr id="5" name="Rectángulo 4"/>
          <p:cNvSpPr/>
          <p:nvPr/>
        </p:nvSpPr>
        <p:spPr>
          <a:xfrm>
            <a:off x="457198" y="2748114"/>
            <a:ext cx="3554364" cy="6636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Seguimiento a signos y síntomas</a:t>
            </a:r>
            <a:endParaRPr lang="es-CO" dirty="0"/>
          </a:p>
        </p:txBody>
      </p:sp>
      <p:sp>
        <p:nvSpPr>
          <p:cNvPr id="6" name="Rectángulo 5"/>
          <p:cNvSpPr/>
          <p:nvPr/>
        </p:nvSpPr>
        <p:spPr>
          <a:xfrm>
            <a:off x="408040" y="4053480"/>
            <a:ext cx="3554364" cy="6636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Higiene lavado de manos</a:t>
            </a:r>
            <a:endParaRPr lang="es-CO" dirty="0"/>
          </a:p>
        </p:txBody>
      </p:sp>
      <p:sp>
        <p:nvSpPr>
          <p:cNvPr id="7" name="Rectángulo 6"/>
          <p:cNvSpPr/>
          <p:nvPr/>
        </p:nvSpPr>
        <p:spPr>
          <a:xfrm>
            <a:off x="457198" y="5479025"/>
            <a:ext cx="3554364" cy="6636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Bioseguridad</a:t>
            </a:r>
            <a:endParaRPr lang="es-CO" dirty="0"/>
          </a:p>
        </p:txBody>
      </p:sp>
      <p:cxnSp>
        <p:nvCxnSpPr>
          <p:cNvPr id="11" name="Conector recto de flecha 10"/>
          <p:cNvCxnSpPr/>
          <p:nvPr/>
        </p:nvCxnSpPr>
        <p:spPr>
          <a:xfrm>
            <a:off x="4139379" y="1712042"/>
            <a:ext cx="707923" cy="0"/>
          </a:xfrm>
          <a:prstGeom prst="straightConnector1">
            <a:avLst/>
          </a:prstGeom>
          <a:ln w="82550" cmpd="tri">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4139378" y="4385318"/>
            <a:ext cx="707923" cy="0"/>
          </a:xfrm>
          <a:prstGeom prst="straightConnector1">
            <a:avLst/>
          </a:prstGeom>
          <a:ln w="82550" cmpd="tri">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4139379" y="5810864"/>
            <a:ext cx="707923" cy="0"/>
          </a:xfrm>
          <a:prstGeom prst="straightConnector1">
            <a:avLst/>
          </a:prstGeom>
          <a:ln w="82550" cmpd="tri">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4139379" y="3062270"/>
            <a:ext cx="707923" cy="0"/>
          </a:xfrm>
          <a:prstGeom prst="straightConnector1">
            <a:avLst/>
          </a:prstGeom>
          <a:ln w="82550" cmpd="tri">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5024279" y="1226574"/>
            <a:ext cx="6818673" cy="9709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t>Baños, comedores, superficies de trabajo, campamentos temporales, dormitorios, herramientas, elementos de protección personal, equipos, maquinaria.</a:t>
            </a:r>
            <a:endParaRPr lang="es-CO" dirty="0"/>
          </a:p>
        </p:txBody>
      </p:sp>
      <p:sp>
        <p:nvSpPr>
          <p:cNvPr id="18" name="Rectángulo 17"/>
          <p:cNvSpPr/>
          <p:nvPr/>
        </p:nvSpPr>
        <p:spPr>
          <a:xfrm>
            <a:off x="5024279" y="2576802"/>
            <a:ext cx="6818673" cy="9709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t>Aplicación de encuestas de condiciones de salud, toma y registro de temperatura al ingreso, durante la jornada y al final de la jornada. </a:t>
            </a:r>
            <a:r>
              <a:rPr lang="es-CO" b="1" dirty="0" smtClean="0"/>
              <a:t>Sitio de aislamiento temporal.</a:t>
            </a:r>
            <a:endParaRPr lang="es-CO" b="1" dirty="0"/>
          </a:p>
        </p:txBody>
      </p:sp>
      <p:sp>
        <p:nvSpPr>
          <p:cNvPr id="19" name="Rectángulo 18"/>
          <p:cNvSpPr/>
          <p:nvPr/>
        </p:nvSpPr>
        <p:spPr>
          <a:xfrm>
            <a:off x="5024275" y="3899850"/>
            <a:ext cx="6843251" cy="9709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t>Se debe garantizar recursos: jabón, toallas desechables, contenedor de residuos. Lavamanos en los frentes de obra y control del lavado de manos mínimo cada tres horas</a:t>
            </a:r>
            <a:endParaRPr lang="es-CO" b="1" dirty="0"/>
          </a:p>
        </p:txBody>
      </p:sp>
      <p:sp>
        <p:nvSpPr>
          <p:cNvPr id="20" name="Rectángulo 19"/>
          <p:cNvSpPr/>
          <p:nvPr/>
        </p:nvSpPr>
        <p:spPr>
          <a:xfrm>
            <a:off x="4955455" y="5259028"/>
            <a:ext cx="6887497" cy="1113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t>Suministro de tapabocas desechables, continuar suministro de EPP según exposición al riesgo. Guantes y gafas.</a:t>
            </a:r>
          </a:p>
          <a:p>
            <a:pPr algn="ctr"/>
            <a:r>
              <a:rPr lang="es-CO" b="1" dirty="0" smtClean="0"/>
              <a:t>Punto de bioseguridad: Cambio de ropa de trabajo y desinfección de EPP y ropa de trabajo.</a:t>
            </a:r>
            <a:endParaRPr lang="es-CO" b="1" dirty="0"/>
          </a:p>
        </p:txBody>
      </p:sp>
      <p:grpSp>
        <p:nvGrpSpPr>
          <p:cNvPr id="25" name="Grupo 24"/>
          <p:cNvGrpSpPr/>
          <p:nvPr/>
        </p:nvGrpSpPr>
        <p:grpSpPr>
          <a:xfrm>
            <a:off x="2672" y="719022"/>
            <a:ext cx="5562592" cy="180765"/>
            <a:chOff x="2672" y="719022"/>
            <a:chExt cx="5562592" cy="180765"/>
          </a:xfrm>
        </p:grpSpPr>
        <p:cxnSp>
          <p:nvCxnSpPr>
            <p:cNvPr id="26" name="Conector recto 25"/>
            <p:cNvCxnSpPr/>
            <p:nvPr/>
          </p:nvCxnSpPr>
          <p:spPr>
            <a:xfrm flipV="1">
              <a:off x="2672" y="809405"/>
              <a:ext cx="5351242" cy="2018"/>
            </a:xfrm>
            <a:prstGeom prst="line">
              <a:avLst/>
            </a:prstGeom>
            <a:ln w="28575">
              <a:solidFill>
                <a:srgbClr val="0A55A7"/>
              </a:solidFill>
            </a:ln>
          </p:spPr>
          <p:style>
            <a:lnRef idx="1">
              <a:schemeClr val="accent1"/>
            </a:lnRef>
            <a:fillRef idx="0">
              <a:schemeClr val="accent1"/>
            </a:fillRef>
            <a:effectRef idx="0">
              <a:schemeClr val="accent1"/>
            </a:effectRef>
            <a:fontRef idx="minor">
              <a:schemeClr val="tx1"/>
            </a:fontRef>
          </p:style>
        </p:cxnSp>
        <p:sp>
          <p:nvSpPr>
            <p:cNvPr id="27" name="Elipse 26"/>
            <p:cNvSpPr/>
            <p:nvPr/>
          </p:nvSpPr>
          <p:spPr>
            <a:xfrm>
              <a:off x="5353914" y="719022"/>
              <a:ext cx="211350" cy="180765"/>
            </a:xfrm>
            <a:prstGeom prst="ellipse">
              <a:avLst/>
            </a:prstGeom>
            <a:solidFill>
              <a:srgbClr val="28AAC5"/>
            </a:solidFill>
            <a:ln w="57150">
              <a:solidFill>
                <a:srgbClr val="0A5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cxnSp>
        <p:nvCxnSpPr>
          <p:cNvPr id="28" name="Conector recto 27"/>
          <p:cNvCxnSpPr/>
          <p:nvPr/>
        </p:nvCxnSpPr>
        <p:spPr>
          <a:xfrm>
            <a:off x="2201692" y="6737044"/>
            <a:ext cx="797639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ectángulo 28"/>
          <p:cNvSpPr/>
          <p:nvPr/>
        </p:nvSpPr>
        <p:spPr>
          <a:xfrm>
            <a:off x="114307" y="246027"/>
            <a:ext cx="9885099" cy="400110"/>
          </a:xfrm>
          <a:prstGeom prst="rect">
            <a:avLst/>
          </a:prstGeom>
        </p:spPr>
        <p:txBody>
          <a:bodyPr wrap="square">
            <a:spAutoFit/>
          </a:bodyPr>
          <a:lstStyle/>
          <a:p>
            <a:pPr lvl="0">
              <a:buClr>
                <a:srgbClr val="00BCB8"/>
              </a:buClr>
            </a:pPr>
            <a:r>
              <a:rPr lang="es-CO" sz="2000" b="1" dirty="0" smtClean="0">
                <a:solidFill>
                  <a:srgbClr val="00B0F0"/>
                </a:solidFill>
                <a:latin typeface="Century Gothic" panose="020B0502020202020204" pitchFamily="34" charset="0"/>
              </a:rPr>
              <a:t>PILARES DEL PROTOCOLO</a:t>
            </a:r>
          </a:p>
        </p:txBody>
      </p:sp>
      <p:sp>
        <p:nvSpPr>
          <p:cNvPr id="21" name="Rectángulo 20"/>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1160892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672" y="719022"/>
            <a:ext cx="5562592" cy="180765"/>
            <a:chOff x="2672" y="719022"/>
            <a:chExt cx="5562592" cy="180765"/>
          </a:xfrm>
        </p:grpSpPr>
        <p:cxnSp>
          <p:nvCxnSpPr>
            <p:cNvPr id="26" name="Conector recto 25"/>
            <p:cNvCxnSpPr/>
            <p:nvPr/>
          </p:nvCxnSpPr>
          <p:spPr>
            <a:xfrm flipV="1">
              <a:off x="2672" y="809405"/>
              <a:ext cx="5351242" cy="2018"/>
            </a:xfrm>
            <a:prstGeom prst="line">
              <a:avLst/>
            </a:prstGeom>
            <a:ln w="28575">
              <a:solidFill>
                <a:srgbClr val="0A55A7"/>
              </a:solidFill>
            </a:ln>
          </p:spPr>
          <p:style>
            <a:lnRef idx="1">
              <a:schemeClr val="accent1"/>
            </a:lnRef>
            <a:fillRef idx="0">
              <a:schemeClr val="accent1"/>
            </a:fillRef>
            <a:effectRef idx="0">
              <a:schemeClr val="accent1"/>
            </a:effectRef>
            <a:fontRef idx="minor">
              <a:schemeClr val="tx1"/>
            </a:fontRef>
          </p:style>
        </p:cxnSp>
        <p:sp>
          <p:nvSpPr>
            <p:cNvPr id="34" name="Elipse 33"/>
            <p:cNvSpPr/>
            <p:nvPr/>
          </p:nvSpPr>
          <p:spPr>
            <a:xfrm>
              <a:off x="5353914" y="719022"/>
              <a:ext cx="211350" cy="180765"/>
            </a:xfrm>
            <a:prstGeom prst="ellipse">
              <a:avLst/>
            </a:prstGeom>
            <a:solidFill>
              <a:srgbClr val="28AAC5"/>
            </a:solidFill>
            <a:ln w="57150">
              <a:solidFill>
                <a:srgbClr val="0A5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cxnSp>
        <p:nvCxnSpPr>
          <p:cNvPr id="7" name="Conector recto 6"/>
          <p:cNvCxnSpPr/>
          <p:nvPr/>
        </p:nvCxnSpPr>
        <p:spPr>
          <a:xfrm>
            <a:off x="2201692" y="6737044"/>
            <a:ext cx="797639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2" descr="Resultado de imagen para sura asset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95"/>
          <a:stretch/>
        </p:blipFill>
        <p:spPr bwMode="auto">
          <a:xfrm>
            <a:off x="10231802" y="206241"/>
            <a:ext cx="1578839" cy="603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424510" y="1462682"/>
            <a:ext cx="3554364" cy="6636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Logística</a:t>
            </a:r>
            <a:endParaRPr lang="es-CO" dirty="0"/>
          </a:p>
        </p:txBody>
      </p:sp>
      <p:sp>
        <p:nvSpPr>
          <p:cNvPr id="10" name="Rectángulo 9"/>
          <p:cNvSpPr/>
          <p:nvPr/>
        </p:nvSpPr>
        <p:spPr>
          <a:xfrm>
            <a:off x="5184789" y="1272452"/>
            <a:ext cx="6776147" cy="1113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t>Plan de trabajo garantizando distanciamiento de 2 metros. Turnos de trabajo, Turnos rotativos, revisión de modelos constructivos que garanticen distanciamiento. Recepción de materiales y suministros. Transporte y movimiento de tierra. </a:t>
            </a:r>
            <a:r>
              <a:rPr lang="es-CO" b="1" dirty="0" smtClean="0"/>
              <a:t>PAPSO por Obra.</a:t>
            </a:r>
            <a:endParaRPr lang="es-CO" b="1" dirty="0"/>
          </a:p>
        </p:txBody>
      </p:sp>
      <p:sp>
        <p:nvSpPr>
          <p:cNvPr id="11" name="Rectángulo 10"/>
          <p:cNvSpPr/>
          <p:nvPr/>
        </p:nvSpPr>
        <p:spPr>
          <a:xfrm>
            <a:off x="424510" y="2873212"/>
            <a:ext cx="3554364" cy="6636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Movilidad</a:t>
            </a:r>
            <a:endParaRPr lang="es-CO" dirty="0"/>
          </a:p>
        </p:txBody>
      </p:sp>
      <p:sp>
        <p:nvSpPr>
          <p:cNvPr id="12" name="Rectángulo 11"/>
          <p:cNvSpPr/>
          <p:nvPr/>
        </p:nvSpPr>
        <p:spPr>
          <a:xfrm>
            <a:off x="5184788" y="2658711"/>
            <a:ext cx="6776148" cy="1113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t>Privilegiar el transporte individual, procedimientos de limpieza y desinfección de vehículos de la empresa. Uso de elementos de bioseguridad en el recorrido: Gafas, tapabocas y guantes.</a:t>
            </a:r>
            <a:endParaRPr lang="es-CO" b="1" dirty="0"/>
          </a:p>
        </p:txBody>
      </p:sp>
      <p:sp>
        <p:nvSpPr>
          <p:cNvPr id="13" name="Rectángulo 12"/>
          <p:cNvSpPr/>
          <p:nvPr/>
        </p:nvSpPr>
        <p:spPr>
          <a:xfrm>
            <a:off x="424510" y="4245060"/>
            <a:ext cx="3554364" cy="6636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Manejo y reporte de casos</a:t>
            </a:r>
            <a:endParaRPr lang="es-CO" dirty="0"/>
          </a:p>
        </p:txBody>
      </p:sp>
      <p:cxnSp>
        <p:nvCxnSpPr>
          <p:cNvPr id="14" name="Conector recto de flecha 13"/>
          <p:cNvCxnSpPr/>
          <p:nvPr/>
        </p:nvCxnSpPr>
        <p:spPr>
          <a:xfrm>
            <a:off x="4227867" y="1799707"/>
            <a:ext cx="707923" cy="0"/>
          </a:xfrm>
          <a:prstGeom prst="straightConnector1">
            <a:avLst/>
          </a:prstGeom>
          <a:ln w="82550" cmpd="tri">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4227868" y="3234822"/>
            <a:ext cx="707923" cy="0"/>
          </a:xfrm>
          <a:prstGeom prst="straightConnector1">
            <a:avLst/>
          </a:prstGeom>
          <a:ln w="82550" cmpd="tri">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4227867" y="4577173"/>
            <a:ext cx="707923" cy="0"/>
          </a:xfrm>
          <a:prstGeom prst="straightConnector1">
            <a:avLst/>
          </a:prstGeom>
          <a:ln w="82550" cmpd="tri">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5184788" y="4030222"/>
            <a:ext cx="6776148" cy="1113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smtClean="0"/>
              <a:t>Protocolo de detección de síntomas, aislamiento y traslado </a:t>
            </a:r>
            <a:r>
              <a:rPr lang="es-CO" dirty="0" smtClean="0"/>
              <a:t>según indicación de autoridades de salud. Reporte: Contratante, interventoría, ARL y secretarias de salud. Monitoreo de condición de salud </a:t>
            </a:r>
            <a:endParaRPr lang="es-CO" b="1" dirty="0"/>
          </a:p>
        </p:txBody>
      </p:sp>
      <p:sp>
        <p:nvSpPr>
          <p:cNvPr id="18" name="Rectángulo 17"/>
          <p:cNvSpPr/>
          <p:nvPr/>
        </p:nvSpPr>
        <p:spPr>
          <a:xfrm>
            <a:off x="114307" y="246027"/>
            <a:ext cx="9885099" cy="400110"/>
          </a:xfrm>
          <a:prstGeom prst="rect">
            <a:avLst/>
          </a:prstGeom>
        </p:spPr>
        <p:txBody>
          <a:bodyPr wrap="square">
            <a:spAutoFit/>
          </a:bodyPr>
          <a:lstStyle/>
          <a:p>
            <a:pPr lvl="0">
              <a:buClr>
                <a:srgbClr val="00BCB8"/>
              </a:buClr>
            </a:pPr>
            <a:r>
              <a:rPr lang="es-CO" sz="2000" b="1" dirty="0" smtClean="0">
                <a:solidFill>
                  <a:srgbClr val="00B0F0"/>
                </a:solidFill>
                <a:latin typeface="Century Gothic" panose="020B0502020202020204" pitchFamily="34" charset="0"/>
              </a:rPr>
              <a:t>PILARES DEL PROTOCOLO</a:t>
            </a:r>
          </a:p>
        </p:txBody>
      </p:sp>
      <p:sp>
        <p:nvSpPr>
          <p:cNvPr id="19" name="Rectángulo 18"/>
          <p:cNvSpPr/>
          <p:nvPr/>
        </p:nvSpPr>
        <p:spPr>
          <a:xfrm>
            <a:off x="5184788" y="5414010"/>
            <a:ext cx="6776148" cy="1113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t>La empresa debe mantener mecanismos de integración con secretarias de salud, gobernaciones, alcaldías, interventorías y contratantes. Se debe determinar las </a:t>
            </a:r>
            <a:r>
              <a:rPr lang="es-CO" b="1" dirty="0"/>
              <a:t>responsabilidades por rol de influencia: Directores, SST, Ambiente, </a:t>
            </a:r>
            <a:r>
              <a:rPr lang="es-CO" b="1" dirty="0" smtClean="0"/>
              <a:t>Sociales</a:t>
            </a:r>
          </a:p>
          <a:p>
            <a:pPr algn="ctr"/>
            <a:r>
              <a:rPr lang="es-CO" b="1" dirty="0" smtClean="0"/>
              <a:t>Promover y usar </a:t>
            </a:r>
            <a:r>
              <a:rPr lang="es-CO" b="1" dirty="0" err="1" smtClean="0"/>
              <a:t>CoronApps</a:t>
            </a:r>
            <a:endParaRPr lang="es-CO" b="1" dirty="0" smtClean="0"/>
          </a:p>
          <a:p>
            <a:pPr algn="ctr"/>
            <a:endParaRPr lang="es-CO" b="1" dirty="0"/>
          </a:p>
        </p:txBody>
      </p:sp>
      <p:sp>
        <p:nvSpPr>
          <p:cNvPr id="20" name="Rectángulo 19"/>
          <p:cNvSpPr/>
          <p:nvPr/>
        </p:nvSpPr>
        <p:spPr>
          <a:xfrm>
            <a:off x="424510" y="5622052"/>
            <a:ext cx="3554364" cy="66367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Responsabilidades</a:t>
            </a:r>
            <a:endParaRPr lang="es-CO" dirty="0"/>
          </a:p>
        </p:txBody>
      </p:sp>
      <p:cxnSp>
        <p:nvCxnSpPr>
          <p:cNvPr id="21" name="Conector recto de flecha 20"/>
          <p:cNvCxnSpPr/>
          <p:nvPr/>
        </p:nvCxnSpPr>
        <p:spPr>
          <a:xfrm>
            <a:off x="4227867" y="5946456"/>
            <a:ext cx="707923" cy="0"/>
          </a:xfrm>
          <a:prstGeom prst="straightConnector1">
            <a:avLst/>
          </a:prstGeom>
          <a:ln w="82550" cmpd="tri">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2776352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l="75975"/>
          <a:stretch/>
        </p:blipFill>
        <p:spPr>
          <a:xfrm>
            <a:off x="9461500" y="-97573"/>
            <a:ext cx="2730501" cy="1341120"/>
          </a:xfrm>
          <a:prstGeom prst="rect">
            <a:avLst/>
          </a:prstGeom>
        </p:spPr>
      </p:pic>
      <p:grpSp>
        <p:nvGrpSpPr>
          <p:cNvPr id="3" name="Grupo 2"/>
          <p:cNvGrpSpPr/>
          <p:nvPr/>
        </p:nvGrpSpPr>
        <p:grpSpPr>
          <a:xfrm>
            <a:off x="0" y="1468920"/>
            <a:ext cx="3810000" cy="523905"/>
            <a:chOff x="-12700" y="1435100"/>
            <a:chExt cx="3810000" cy="523905"/>
          </a:xfrm>
        </p:grpSpPr>
        <p:sp>
          <p:nvSpPr>
            <p:cNvPr id="2" name="Rectángulo 1"/>
            <p:cNvSpPr/>
            <p:nvPr/>
          </p:nvSpPr>
          <p:spPr>
            <a:xfrm>
              <a:off x="-12700" y="1435100"/>
              <a:ext cx="3810000" cy="52390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Rectángulo 47"/>
            <p:cNvSpPr/>
            <p:nvPr/>
          </p:nvSpPr>
          <p:spPr>
            <a:xfrm>
              <a:off x="679450" y="1509697"/>
              <a:ext cx="2789546" cy="400110"/>
            </a:xfrm>
            <a:prstGeom prst="rect">
              <a:avLst/>
            </a:prstGeom>
          </p:spPr>
          <p:txBody>
            <a:bodyPr wrap="none">
              <a:spAutoFit/>
            </a:bodyPr>
            <a:lstStyle/>
            <a:p>
              <a:r>
                <a:rPr lang="es-CO" sz="2000" dirty="0" smtClean="0">
                  <a:solidFill>
                    <a:schemeClr val="bg1"/>
                  </a:solidFill>
                  <a:latin typeface="Barlow ExtraBold" panose="00000900000000000000" pitchFamily="2" charset="0"/>
                </a:rPr>
                <a:t>Información de interés</a:t>
              </a:r>
              <a:endParaRPr lang="es-CO" sz="2000" dirty="0">
                <a:solidFill>
                  <a:schemeClr val="bg1"/>
                </a:solidFill>
                <a:latin typeface="Barlow ExtraBold" panose="00000900000000000000" pitchFamily="2" charset="0"/>
              </a:endParaRPr>
            </a:p>
          </p:txBody>
        </p:sp>
      </p:grpSp>
      <p:pic>
        <p:nvPicPr>
          <p:cNvPr id="4" name="Imagen 3"/>
          <p:cNvPicPr>
            <a:picLocks noChangeAspect="1"/>
          </p:cNvPicPr>
          <p:nvPr/>
        </p:nvPicPr>
        <p:blipFill rotWithShape="1">
          <a:blip r:embed="rId3">
            <a:clrChange>
              <a:clrFrom>
                <a:srgbClr val="FFFFFF"/>
              </a:clrFrom>
              <a:clrTo>
                <a:srgbClr val="FFFFFF">
                  <a:alpha val="0"/>
                </a:srgbClr>
              </a:clrTo>
            </a:clrChange>
          </a:blip>
          <a:srcRect t="6437"/>
          <a:stretch/>
        </p:blipFill>
        <p:spPr>
          <a:xfrm>
            <a:off x="7454900" y="2540625"/>
            <a:ext cx="4264023" cy="2752534"/>
          </a:xfrm>
          <a:prstGeom prst="rect">
            <a:avLst/>
          </a:prstGeom>
        </p:spPr>
      </p:pic>
      <p:pic>
        <p:nvPicPr>
          <p:cNvPr id="6" name="Imagen 5"/>
          <p:cNvPicPr>
            <a:picLocks noChangeAspect="1"/>
          </p:cNvPicPr>
          <p:nvPr/>
        </p:nvPicPr>
        <p:blipFill rotWithShape="1">
          <a:blip r:embed="rId4"/>
          <a:srcRect r="2008" b="35131"/>
          <a:stretch/>
        </p:blipFill>
        <p:spPr>
          <a:xfrm>
            <a:off x="150931" y="2658802"/>
            <a:ext cx="6821059" cy="2391084"/>
          </a:xfrm>
          <a:prstGeom prst="rect">
            <a:avLst/>
          </a:prstGeom>
        </p:spPr>
      </p:pic>
      <p:sp>
        <p:nvSpPr>
          <p:cNvPr id="7" name="CuadroTexto 6"/>
          <p:cNvSpPr txBox="1"/>
          <p:nvPr/>
        </p:nvSpPr>
        <p:spPr>
          <a:xfrm>
            <a:off x="7620000" y="2203259"/>
            <a:ext cx="889987" cy="369332"/>
          </a:xfrm>
          <a:prstGeom prst="rect">
            <a:avLst/>
          </a:prstGeom>
          <a:noFill/>
        </p:spPr>
        <p:txBody>
          <a:bodyPr wrap="none" rtlCol="0">
            <a:spAutoFit/>
          </a:bodyPr>
          <a:lstStyle/>
          <a:p>
            <a:r>
              <a:rPr lang="es-CO" b="1" dirty="0" smtClean="0">
                <a:solidFill>
                  <a:srgbClr val="002060"/>
                </a:solidFill>
                <a:latin typeface="Barlow" panose="00000500000000000000" pitchFamily="2" charset="0"/>
              </a:rPr>
              <a:t>Videos</a:t>
            </a:r>
            <a:endParaRPr lang="es-CO" b="1" dirty="0">
              <a:solidFill>
                <a:srgbClr val="002060"/>
              </a:solidFill>
              <a:latin typeface="Barlow" panose="00000500000000000000" pitchFamily="2" charset="0"/>
            </a:endParaRPr>
          </a:p>
        </p:txBody>
      </p:sp>
      <p:sp>
        <p:nvSpPr>
          <p:cNvPr id="13" name="Rectángulo 12"/>
          <p:cNvSpPr/>
          <p:nvPr/>
        </p:nvSpPr>
        <p:spPr>
          <a:xfrm>
            <a:off x="7620000" y="5630525"/>
            <a:ext cx="4213223" cy="388696"/>
          </a:xfrm>
          <a:prstGeom prst="rect">
            <a:avLst/>
          </a:prstGeom>
        </p:spPr>
        <p:txBody>
          <a:bodyPr wrap="square">
            <a:spAutoFit/>
          </a:bodyPr>
          <a:lstStyle/>
          <a:p>
            <a:pPr>
              <a:lnSpc>
                <a:spcPct val="107000"/>
              </a:lnSpc>
              <a:spcAft>
                <a:spcPts val="0"/>
              </a:spcAft>
            </a:pPr>
            <a:r>
              <a:rPr lang="es-CO" dirty="0" smtClean="0">
                <a:latin typeface="Barlow" panose="00000500000000000000" pitchFamily="2" charset="0"/>
                <a:ea typeface="Calibri" panose="020F0502020204030204" pitchFamily="34" charset="0"/>
                <a:cs typeface="Times New Roman" panose="02020603050405020304" pitchFamily="18" charset="0"/>
              </a:rPr>
              <a:t>Link para ingresar al micrositio clic </a:t>
            </a:r>
            <a:r>
              <a:rPr lang="es-CO" dirty="0" smtClean="0">
                <a:latin typeface="Barlow" panose="00000500000000000000" pitchFamily="2" charset="0"/>
                <a:ea typeface="Calibri" panose="020F0502020204030204" pitchFamily="34" charset="0"/>
                <a:cs typeface="Times New Roman" panose="02020603050405020304" pitchFamily="18" charset="0"/>
                <a:hlinkClick r:id="rId5"/>
              </a:rPr>
              <a:t>aquí</a:t>
            </a:r>
            <a:endParaRPr lang="es-CO" dirty="0">
              <a:latin typeface="Barlow" panose="00000500000000000000" pitchFamily="2" charset="0"/>
              <a:ea typeface="Calibri" panose="020F0502020204030204" pitchFamily="34" charset="0"/>
              <a:cs typeface="Times New Roman" panose="02020603050405020304" pitchFamily="18" charset="0"/>
            </a:endParaRPr>
          </a:p>
        </p:txBody>
      </p:sp>
      <p:sp>
        <p:nvSpPr>
          <p:cNvPr id="9" name="CuadroTexto 8"/>
          <p:cNvSpPr txBox="1"/>
          <p:nvPr/>
        </p:nvSpPr>
        <p:spPr>
          <a:xfrm>
            <a:off x="4525918" y="4931149"/>
            <a:ext cx="1276351" cy="400110"/>
          </a:xfrm>
          <a:prstGeom prst="rect">
            <a:avLst/>
          </a:prstGeom>
          <a:noFill/>
        </p:spPr>
        <p:txBody>
          <a:bodyPr wrap="square" rtlCol="0">
            <a:spAutoFit/>
          </a:bodyPr>
          <a:lstStyle/>
          <a:p>
            <a:r>
              <a:rPr lang="es-CO" sz="2000" dirty="0" smtClean="0"/>
              <a:t>Podcast</a:t>
            </a:r>
            <a:endParaRPr lang="es-CO" sz="2000" dirty="0"/>
          </a:p>
        </p:txBody>
      </p:sp>
      <p:sp>
        <p:nvSpPr>
          <p:cNvPr id="14" name="Rectángulo 13"/>
          <p:cNvSpPr/>
          <p:nvPr/>
        </p:nvSpPr>
        <p:spPr>
          <a:xfrm>
            <a:off x="351658" y="440933"/>
            <a:ext cx="2295821" cy="584775"/>
          </a:xfrm>
          <a:prstGeom prst="rect">
            <a:avLst/>
          </a:prstGeom>
        </p:spPr>
        <p:txBody>
          <a:bodyPr wrap="none">
            <a:spAutoFit/>
          </a:bodyPr>
          <a:lstStyle/>
          <a:p>
            <a:r>
              <a:rPr lang="es-CO" sz="3200" b="1" dirty="0" smtClean="0">
                <a:solidFill>
                  <a:srgbClr val="00ADC6"/>
                </a:solidFill>
                <a:latin typeface="Barlow" panose="00000500000000000000" pitchFamily="2" charset="0"/>
              </a:rPr>
              <a:t>MICROSITIO</a:t>
            </a:r>
            <a:endParaRPr lang="es-CO" sz="3200" b="1" dirty="0"/>
          </a:p>
        </p:txBody>
      </p:sp>
      <p:sp>
        <p:nvSpPr>
          <p:cNvPr id="8" name="Estrella de 5 puntas 7"/>
          <p:cNvSpPr/>
          <p:nvPr/>
        </p:nvSpPr>
        <p:spPr>
          <a:xfrm>
            <a:off x="2273300" y="2400925"/>
            <a:ext cx="482600" cy="418475"/>
          </a:xfrm>
          <a:prstGeom prst="star5">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Estrella de 5 puntas 14"/>
          <p:cNvSpPr/>
          <p:nvPr/>
        </p:nvSpPr>
        <p:spPr>
          <a:xfrm rot="19002039">
            <a:off x="-12700" y="2540625"/>
            <a:ext cx="482600" cy="418475"/>
          </a:xfrm>
          <a:prstGeom prst="star5">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76895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l="75975"/>
          <a:stretch/>
        </p:blipFill>
        <p:spPr>
          <a:xfrm>
            <a:off x="9461500" y="-97573"/>
            <a:ext cx="2730501" cy="1341120"/>
          </a:xfrm>
          <a:prstGeom prst="rect">
            <a:avLst/>
          </a:prstGeom>
        </p:spPr>
      </p:pic>
      <p:grpSp>
        <p:nvGrpSpPr>
          <p:cNvPr id="3" name="Grupo 2"/>
          <p:cNvGrpSpPr/>
          <p:nvPr/>
        </p:nvGrpSpPr>
        <p:grpSpPr>
          <a:xfrm>
            <a:off x="0" y="1468920"/>
            <a:ext cx="5366828" cy="523905"/>
            <a:chOff x="-12700" y="1435100"/>
            <a:chExt cx="5366828" cy="523905"/>
          </a:xfrm>
        </p:grpSpPr>
        <p:sp>
          <p:nvSpPr>
            <p:cNvPr id="2" name="Rectángulo 1"/>
            <p:cNvSpPr/>
            <p:nvPr/>
          </p:nvSpPr>
          <p:spPr>
            <a:xfrm>
              <a:off x="-12700" y="1435100"/>
              <a:ext cx="5366828" cy="523905"/>
            </a:xfrm>
            <a:prstGeom prst="rect">
              <a:avLst/>
            </a:prstGeom>
            <a:solidFill>
              <a:srgbClr val="00206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Rectángulo 47"/>
            <p:cNvSpPr/>
            <p:nvPr/>
          </p:nvSpPr>
          <p:spPr>
            <a:xfrm>
              <a:off x="333375" y="1501745"/>
              <a:ext cx="4674678" cy="400110"/>
            </a:xfrm>
            <a:prstGeom prst="rect">
              <a:avLst/>
            </a:prstGeom>
            <a:ln>
              <a:noFill/>
            </a:ln>
            <a:effectLst>
              <a:outerShdw blurRad="107950" dist="12700" dir="5400000" algn="ctr">
                <a:srgbClr val="000000"/>
              </a:outerShdw>
            </a:effectLst>
          </p:spPr>
          <p:txBody>
            <a:bodyPr wrap="none">
              <a:spAutoFit/>
            </a:bodyPr>
            <a:lstStyle/>
            <a:p>
              <a:r>
                <a:rPr lang="es-CO" sz="2000" dirty="0" smtClean="0">
                  <a:solidFill>
                    <a:schemeClr val="bg1"/>
                  </a:solidFill>
                  <a:latin typeface="Barlow ExtraBold" panose="00000900000000000000" pitchFamily="2" charset="0"/>
                </a:rPr>
                <a:t>Cuidado de las personas y Salud Mental</a:t>
              </a:r>
              <a:endParaRPr lang="es-CO" sz="2000" dirty="0">
                <a:solidFill>
                  <a:schemeClr val="bg1"/>
                </a:solidFill>
                <a:latin typeface="Barlow ExtraBold" panose="00000900000000000000" pitchFamily="2" charset="0"/>
              </a:endParaRPr>
            </a:p>
          </p:txBody>
        </p:sp>
      </p:grpSp>
      <p:sp>
        <p:nvSpPr>
          <p:cNvPr id="13" name="Rectángulo 12"/>
          <p:cNvSpPr/>
          <p:nvPr/>
        </p:nvSpPr>
        <p:spPr>
          <a:xfrm>
            <a:off x="7489417" y="6037483"/>
            <a:ext cx="4213223" cy="388696"/>
          </a:xfrm>
          <a:prstGeom prst="rect">
            <a:avLst/>
          </a:prstGeom>
        </p:spPr>
        <p:txBody>
          <a:bodyPr wrap="square">
            <a:spAutoFit/>
          </a:bodyPr>
          <a:lstStyle/>
          <a:p>
            <a:pPr>
              <a:lnSpc>
                <a:spcPct val="107000"/>
              </a:lnSpc>
              <a:spcAft>
                <a:spcPts val="0"/>
              </a:spcAft>
            </a:pPr>
            <a:r>
              <a:rPr lang="es-CO" dirty="0" smtClean="0">
                <a:latin typeface="Barlow" panose="00000500000000000000" pitchFamily="2" charset="0"/>
                <a:ea typeface="Calibri" panose="020F0502020204030204" pitchFamily="34" charset="0"/>
                <a:cs typeface="Times New Roman" panose="02020603050405020304" pitchFamily="18" charset="0"/>
              </a:rPr>
              <a:t>Link para ingresar al micrositio clic </a:t>
            </a:r>
            <a:r>
              <a:rPr lang="es-CO" dirty="0" smtClean="0">
                <a:latin typeface="Barlow" panose="00000500000000000000" pitchFamily="2" charset="0"/>
                <a:ea typeface="Calibri" panose="020F0502020204030204" pitchFamily="34" charset="0"/>
                <a:cs typeface="Times New Roman" panose="02020603050405020304" pitchFamily="18" charset="0"/>
                <a:hlinkClick r:id="rId3"/>
              </a:rPr>
              <a:t>aquí</a:t>
            </a:r>
            <a:endParaRPr lang="es-CO" dirty="0">
              <a:latin typeface="Barlow" panose="00000500000000000000" pitchFamily="2" charset="0"/>
              <a:ea typeface="Calibri" panose="020F0502020204030204" pitchFamily="34" charset="0"/>
              <a:cs typeface="Times New Roman" panose="02020603050405020304" pitchFamily="18" charset="0"/>
            </a:endParaRPr>
          </a:p>
        </p:txBody>
      </p:sp>
      <p:sp>
        <p:nvSpPr>
          <p:cNvPr id="12" name="Rectángulo 11"/>
          <p:cNvSpPr/>
          <p:nvPr/>
        </p:nvSpPr>
        <p:spPr>
          <a:xfrm>
            <a:off x="358964" y="3031252"/>
            <a:ext cx="2497328" cy="1477328"/>
          </a:xfrm>
          <a:prstGeom prst="rect">
            <a:avLst/>
          </a:prstGeom>
        </p:spPr>
        <p:txBody>
          <a:bodyPr wrap="square">
            <a:spAutoFit/>
          </a:bodyPr>
          <a:lstStyle/>
          <a:p>
            <a:r>
              <a:rPr lang="es-CO" b="1" dirty="0">
                <a:solidFill>
                  <a:srgbClr val="0033A0"/>
                </a:solidFill>
                <a:latin typeface="Barlow" panose="00000500000000000000" pitchFamily="2" charset="0"/>
              </a:rPr>
              <a:t>Trabajo remoto</a:t>
            </a:r>
            <a:br>
              <a:rPr lang="es-CO" b="1" dirty="0">
                <a:solidFill>
                  <a:srgbClr val="0033A0"/>
                </a:solidFill>
                <a:latin typeface="Barlow" panose="00000500000000000000" pitchFamily="2" charset="0"/>
              </a:rPr>
            </a:br>
            <a:r>
              <a:rPr lang="es-CO" b="1" dirty="0">
                <a:solidFill>
                  <a:srgbClr val="0033A0"/>
                </a:solidFill>
                <a:latin typeface="Barlow" panose="00000500000000000000" pitchFamily="2" charset="0"/>
              </a:rPr>
              <a:t>Medidas preventivas</a:t>
            </a:r>
          </a:p>
          <a:p>
            <a:r>
              <a:rPr lang="es-CO" b="1" dirty="0">
                <a:solidFill>
                  <a:srgbClr val="0033A0"/>
                </a:solidFill>
                <a:latin typeface="Barlow" panose="00000500000000000000" pitchFamily="2" charset="0"/>
              </a:rPr>
              <a:t>Profesional de salud</a:t>
            </a:r>
          </a:p>
          <a:p>
            <a:r>
              <a:rPr lang="es-CO" b="1" dirty="0">
                <a:solidFill>
                  <a:srgbClr val="0033A0"/>
                </a:solidFill>
                <a:latin typeface="Barlow" panose="00000500000000000000" pitchFamily="2" charset="0"/>
              </a:rPr>
              <a:t>Salud física</a:t>
            </a:r>
          </a:p>
          <a:p>
            <a:r>
              <a:rPr lang="es-CO" b="1" dirty="0" smtClean="0">
                <a:solidFill>
                  <a:srgbClr val="0033A0"/>
                </a:solidFill>
                <a:latin typeface="Barlow" panose="00000500000000000000" pitchFamily="2" charset="0"/>
              </a:rPr>
              <a:t>Salud </a:t>
            </a:r>
            <a:r>
              <a:rPr lang="es-CO" b="1" dirty="0">
                <a:solidFill>
                  <a:srgbClr val="0033A0"/>
                </a:solidFill>
                <a:latin typeface="Barlow" panose="00000500000000000000" pitchFamily="2" charset="0"/>
              </a:rPr>
              <a:t>mental</a:t>
            </a:r>
          </a:p>
        </p:txBody>
      </p:sp>
      <p:pic>
        <p:nvPicPr>
          <p:cNvPr id="14" name="Imagen 13"/>
          <p:cNvPicPr>
            <a:picLocks noChangeAspect="1"/>
          </p:cNvPicPr>
          <p:nvPr/>
        </p:nvPicPr>
        <p:blipFill>
          <a:blip r:embed="rId4"/>
          <a:stretch>
            <a:fillRect/>
          </a:stretch>
        </p:blipFill>
        <p:spPr>
          <a:xfrm>
            <a:off x="3006348" y="2059469"/>
            <a:ext cx="4015748" cy="3623659"/>
          </a:xfrm>
          <a:prstGeom prst="rect">
            <a:avLst/>
          </a:prstGeom>
        </p:spPr>
      </p:pic>
      <p:pic>
        <p:nvPicPr>
          <p:cNvPr id="15" name="Imagen 14"/>
          <p:cNvPicPr>
            <a:picLocks noChangeAspect="1"/>
          </p:cNvPicPr>
          <p:nvPr/>
        </p:nvPicPr>
        <p:blipFill rotWithShape="1">
          <a:blip r:embed="rId5"/>
          <a:srcRect l="2554"/>
          <a:stretch/>
        </p:blipFill>
        <p:spPr>
          <a:xfrm>
            <a:off x="7315200" y="1989177"/>
            <a:ext cx="4387440" cy="3744874"/>
          </a:xfrm>
          <a:prstGeom prst="rect">
            <a:avLst/>
          </a:prstGeom>
        </p:spPr>
      </p:pic>
      <p:sp>
        <p:nvSpPr>
          <p:cNvPr id="17" name="Rectángulo 16"/>
          <p:cNvSpPr/>
          <p:nvPr/>
        </p:nvSpPr>
        <p:spPr>
          <a:xfrm>
            <a:off x="459717" y="431576"/>
            <a:ext cx="2295821" cy="584775"/>
          </a:xfrm>
          <a:prstGeom prst="rect">
            <a:avLst/>
          </a:prstGeom>
        </p:spPr>
        <p:txBody>
          <a:bodyPr wrap="none">
            <a:spAutoFit/>
          </a:bodyPr>
          <a:lstStyle/>
          <a:p>
            <a:r>
              <a:rPr lang="es-CO" sz="3200" b="1" dirty="0" smtClean="0">
                <a:solidFill>
                  <a:srgbClr val="00ADC6"/>
                </a:solidFill>
                <a:latin typeface="Barlow" panose="00000500000000000000" pitchFamily="2" charset="0"/>
              </a:rPr>
              <a:t>MICROSITIO</a:t>
            </a:r>
            <a:endParaRPr lang="es-CO" sz="3200" b="1" dirty="0"/>
          </a:p>
        </p:txBody>
      </p:sp>
      <p:sp>
        <p:nvSpPr>
          <p:cNvPr id="16" name="Estrella de 5 puntas 15"/>
          <p:cNvSpPr/>
          <p:nvPr/>
        </p:nvSpPr>
        <p:spPr>
          <a:xfrm>
            <a:off x="5029200" y="1169025"/>
            <a:ext cx="482600" cy="418475"/>
          </a:xfrm>
          <a:prstGeom prst="star5">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44596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78" y="-97573"/>
            <a:ext cx="11365423" cy="1341120"/>
          </a:xfrm>
          <a:prstGeom prst="rect">
            <a:avLst/>
          </a:prstGeom>
        </p:spPr>
      </p:pic>
      <p:pic>
        <p:nvPicPr>
          <p:cNvPr id="10" name="Imagen 9"/>
          <p:cNvPicPr>
            <a:picLocks noChangeAspect="1"/>
          </p:cNvPicPr>
          <p:nvPr/>
        </p:nvPicPr>
        <p:blipFill>
          <a:blip r:embed="rId3"/>
          <a:stretch>
            <a:fillRect/>
          </a:stretch>
        </p:blipFill>
        <p:spPr>
          <a:xfrm>
            <a:off x="375547" y="1243547"/>
            <a:ext cx="11082309" cy="5289550"/>
          </a:xfrm>
          <a:prstGeom prst="rect">
            <a:avLst/>
          </a:prstGeom>
        </p:spPr>
      </p:pic>
      <p:sp>
        <p:nvSpPr>
          <p:cNvPr id="12" name="Rectángulo redondeado 11"/>
          <p:cNvSpPr/>
          <p:nvPr/>
        </p:nvSpPr>
        <p:spPr>
          <a:xfrm>
            <a:off x="1076187" y="2799296"/>
            <a:ext cx="2184400" cy="393700"/>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3385997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30438"/>
            <a:ext cx="12192000" cy="6918876"/>
          </a:xfrm>
          <a:prstGeom prst="rect">
            <a:avLst/>
          </a:prstGeom>
        </p:spPr>
      </p:pic>
    </p:spTree>
    <p:extLst>
      <p:ext uri="{BB962C8B-B14F-4D97-AF65-F5344CB8AC3E}">
        <p14:creationId xmlns:p14="http://schemas.microsoft.com/office/powerpoint/2010/main" val="4153720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78" y="-97573"/>
            <a:ext cx="11365423" cy="1341120"/>
          </a:xfrm>
          <a:prstGeom prst="rect">
            <a:avLst/>
          </a:prstGeom>
        </p:spPr>
      </p:pic>
      <p:pic>
        <p:nvPicPr>
          <p:cNvPr id="5" name="Imagen 4"/>
          <p:cNvPicPr>
            <a:picLocks noChangeAspect="1"/>
          </p:cNvPicPr>
          <p:nvPr/>
        </p:nvPicPr>
        <p:blipFill rotWithShape="1">
          <a:blip r:embed="rId3"/>
          <a:srcRect t="18551"/>
          <a:stretch/>
        </p:blipFill>
        <p:spPr>
          <a:xfrm>
            <a:off x="558800" y="2655819"/>
            <a:ext cx="5563781" cy="3740280"/>
          </a:xfrm>
          <a:prstGeom prst="rect">
            <a:avLst/>
          </a:prstGeom>
        </p:spPr>
      </p:pic>
      <p:pic>
        <p:nvPicPr>
          <p:cNvPr id="6" name="Imagen 5"/>
          <p:cNvPicPr>
            <a:picLocks noChangeAspect="1"/>
          </p:cNvPicPr>
          <p:nvPr/>
        </p:nvPicPr>
        <p:blipFill rotWithShape="1">
          <a:blip r:embed="rId4">
            <a:clrChange>
              <a:clrFrom>
                <a:srgbClr val="4D5660"/>
              </a:clrFrom>
              <a:clrTo>
                <a:srgbClr val="4D5660">
                  <a:alpha val="0"/>
                </a:srgbClr>
              </a:clrTo>
            </a:clrChange>
          </a:blip>
          <a:srcRect l="14831" t="32512" r="70647" b="14636"/>
          <a:stretch/>
        </p:blipFill>
        <p:spPr>
          <a:xfrm>
            <a:off x="8652914" y="1472673"/>
            <a:ext cx="1979976" cy="4051612"/>
          </a:xfrm>
          <a:prstGeom prst="roundRect">
            <a:avLst/>
          </a:prstGeom>
        </p:spPr>
      </p:pic>
      <p:sp>
        <p:nvSpPr>
          <p:cNvPr id="7" name="Rectángulo 6"/>
          <p:cNvSpPr/>
          <p:nvPr/>
        </p:nvSpPr>
        <p:spPr>
          <a:xfrm>
            <a:off x="7787598" y="5753412"/>
            <a:ext cx="3710608" cy="738664"/>
          </a:xfrm>
          <a:prstGeom prst="rect">
            <a:avLst/>
          </a:prstGeom>
        </p:spPr>
        <p:txBody>
          <a:bodyPr wrap="square">
            <a:spAutoFit/>
          </a:bodyPr>
          <a:lstStyle/>
          <a:p>
            <a:pPr algn="ctr"/>
            <a:r>
              <a:rPr lang="es-CO" sz="1400" b="0" i="0" dirty="0" smtClean="0">
                <a:solidFill>
                  <a:srgbClr val="333333"/>
                </a:solidFill>
                <a:effectLst/>
                <a:latin typeface="Barlow" panose="00000500000000000000" pitchFamily="2" charset="0"/>
              </a:rPr>
              <a:t>Esta URL se comparte con los colaboradores a través de la aplicación WhatsApp, correo u otro medio electrónico</a:t>
            </a:r>
            <a:endParaRPr lang="es-CO" sz="1400" dirty="0"/>
          </a:p>
        </p:txBody>
      </p:sp>
      <p:sp>
        <p:nvSpPr>
          <p:cNvPr id="8" name="Rectángulo 7"/>
          <p:cNvSpPr/>
          <p:nvPr/>
        </p:nvSpPr>
        <p:spPr>
          <a:xfrm>
            <a:off x="673100" y="963048"/>
            <a:ext cx="6565900" cy="1692771"/>
          </a:xfrm>
          <a:prstGeom prst="rect">
            <a:avLst/>
          </a:prstGeom>
        </p:spPr>
        <p:txBody>
          <a:bodyPr wrap="square">
            <a:spAutoFit/>
          </a:bodyPr>
          <a:lstStyle/>
          <a:p>
            <a:r>
              <a:rPr lang="es-CO" sz="2000" b="1" i="0" dirty="0" smtClean="0">
                <a:solidFill>
                  <a:srgbClr val="333333"/>
                </a:solidFill>
                <a:effectLst/>
                <a:latin typeface="Barlow" panose="00000500000000000000" pitchFamily="2" charset="0"/>
              </a:rPr>
              <a:t>Conoce el estado de salud de tus colaboradores</a:t>
            </a:r>
          </a:p>
          <a:p>
            <a:endParaRPr lang="es-CO" b="1" i="0" dirty="0" smtClean="0">
              <a:solidFill>
                <a:srgbClr val="333333"/>
              </a:solidFill>
              <a:effectLst/>
              <a:latin typeface="Barlow" panose="00000500000000000000" pitchFamily="2" charset="0"/>
            </a:endParaRPr>
          </a:p>
          <a:p>
            <a:r>
              <a:rPr lang="es-CO" sz="1600" b="0" i="0" dirty="0" smtClean="0">
                <a:solidFill>
                  <a:srgbClr val="666666"/>
                </a:solidFill>
                <a:effectLst/>
                <a:latin typeface="Barlow" panose="00000500000000000000" pitchFamily="2" charset="0"/>
              </a:rPr>
              <a:t>Luego de haber actualizado tu SG-SST ya te encuentras preparado para recibir nuevamente a tus colaboradores. Pero antes, recuerda saber en qué condiciones se encuentran. Para esto debes realizar la encuesta de estratificación del riesgo</a:t>
            </a:r>
            <a:endParaRPr lang="es-CO" sz="1600" b="0" i="0" dirty="0">
              <a:solidFill>
                <a:srgbClr val="666666"/>
              </a:solidFill>
              <a:effectLst/>
              <a:latin typeface="Barlow" panose="00000500000000000000" pitchFamily="2" charset="0"/>
            </a:endParaRPr>
          </a:p>
        </p:txBody>
      </p:sp>
      <p:sp>
        <p:nvSpPr>
          <p:cNvPr id="9" name="Rectángulo 8"/>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2094736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l="75975"/>
          <a:stretch/>
        </p:blipFill>
        <p:spPr>
          <a:xfrm>
            <a:off x="9461500" y="-97573"/>
            <a:ext cx="2730501" cy="1341120"/>
          </a:xfrm>
          <a:prstGeom prst="rect">
            <a:avLst/>
          </a:prstGeom>
        </p:spPr>
      </p:pic>
      <p:grpSp>
        <p:nvGrpSpPr>
          <p:cNvPr id="3" name="Grupo 2"/>
          <p:cNvGrpSpPr/>
          <p:nvPr/>
        </p:nvGrpSpPr>
        <p:grpSpPr>
          <a:xfrm>
            <a:off x="0" y="1468920"/>
            <a:ext cx="3695700" cy="523905"/>
            <a:chOff x="-12700" y="1435100"/>
            <a:chExt cx="3695700" cy="523905"/>
          </a:xfrm>
        </p:grpSpPr>
        <p:sp>
          <p:nvSpPr>
            <p:cNvPr id="2" name="Rectángulo 1"/>
            <p:cNvSpPr/>
            <p:nvPr/>
          </p:nvSpPr>
          <p:spPr>
            <a:xfrm>
              <a:off x="-12700" y="1435100"/>
              <a:ext cx="3695700" cy="52390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Rectángulo 47"/>
            <p:cNvSpPr/>
            <p:nvPr/>
          </p:nvSpPr>
          <p:spPr>
            <a:xfrm>
              <a:off x="679450" y="1509697"/>
              <a:ext cx="2207656" cy="400110"/>
            </a:xfrm>
            <a:prstGeom prst="rect">
              <a:avLst/>
            </a:prstGeom>
          </p:spPr>
          <p:txBody>
            <a:bodyPr wrap="none">
              <a:spAutoFit/>
            </a:bodyPr>
            <a:lstStyle/>
            <a:p>
              <a:r>
                <a:rPr lang="es-CO" sz="2000" dirty="0" smtClean="0">
                  <a:solidFill>
                    <a:schemeClr val="bg1"/>
                  </a:solidFill>
                  <a:latin typeface="Barlow ExtraBold" panose="00000900000000000000" pitchFamily="2" charset="0"/>
                </a:rPr>
                <a:t>Material de apoyo</a:t>
              </a:r>
              <a:endParaRPr lang="es-CO" sz="2000" dirty="0">
                <a:solidFill>
                  <a:schemeClr val="bg1"/>
                </a:solidFill>
                <a:latin typeface="Barlow ExtraBold" panose="00000900000000000000" pitchFamily="2" charset="0"/>
              </a:endParaRPr>
            </a:p>
          </p:txBody>
        </p:sp>
      </p:grpSp>
      <p:sp>
        <p:nvSpPr>
          <p:cNvPr id="8" name="Rectángulo 7"/>
          <p:cNvSpPr/>
          <p:nvPr/>
        </p:nvSpPr>
        <p:spPr>
          <a:xfrm>
            <a:off x="229858" y="5017770"/>
            <a:ext cx="3235983" cy="981423"/>
          </a:xfrm>
          <a:prstGeom prst="rect">
            <a:avLst/>
          </a:prstGeom>
        </p:spPr>
        <p:txBody>
          <a:bodyPr wrap="square">
            <a:spAutoFit/>
          </a:bodyPr>
          <a:lstStyle/>
          <a:p>
            <a:pPr algn="ctr">
              <a:lnSpc>
                <a:spcPct val="107000"/>
              </a:lnSpc>
            </a:pPr>
            <a:r>
              <a:rPr lang="es-CO" dirty="0"/>
              <a:t>¿Qué se considera como accidente laboral en teletrabajo o trabajo remoto</a:t>
            </a:r>
            <a:r>
              <a:rPr lang="es-CO" dirty="0" smtClean="0"/>
              <a:t>?</a:t>
            </a:r>
            <a:r>
              <a:rPr lang="es-CO" dirty="0"/>
              <a:t> </a:t>
            </a:r>
            <a:r>
              <a:rPr lang="es-CO" dirty="0" smtClean="0"/>
              <a:t> </a:t>
            </a:r>
            <a:r>
              <a:rPr lang="es-CO" dirty="0" smtClean="0">
                <a:solidFill>
                  <a:srgbClr val="6888C9"/>
                </a:solidFill>
                <a:latin typeface="Calibri Light" panose="020F0302020204030204" pitchFamily="34" charset="0"/>
                <a:ea typeface="Calibri" panose="020F0502020204030204" pitchFamily="34" charset="0"/>
                <a:cs typeface="Times New Roman" panose="02020603050405020304" pitchFamily="18" charset="0"/>
                <a:hlinkClick r:id="rId3"/>
              </a:rPr>
              <a:t>aquí</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459717" y="431576"/>
            <a:ext cx="3594254" cy="584775"/>
          </a:xfrm>
          <a:prstGeom prst="rect">
            <a:avLst/>
          </a:prstGeom>
        </p:spPr>
        <p:txBody>
          <a:bodyPr wrap="none">
            <a:spAutoFit/>
          </a:bodyPr>
          <a:lstStyle/>
          <a:p>
            <a:r>
              <a:rPr lang="es-CO" sz="3200" b="1" dirty="0" smtClean="0">
                <a:solidFill>
                  <a:srgbClr val="00ADC6"/>
                </a:solidFill>
                <a:latin typeface="Barlow" panose="00000500000000000000" pitchFamily="2" charset="0"/>
              </a:rPr>
              <a:t>TRABAJO REMOTO</a:t>
            </a:r>
            <a:endParaRPr lang="es-CO" sz="3200" b="1" dirty="0"/>
          </a:p>
        </p:txBody>
      </p:sp>
      <p:pic>
        <p:nvPicPr>
          <p:cNvPr id="14" name="Imagen 13"/>
          <p:cNvPicPr>
            <a:picLocks noChangeAspect="1"/>
          </p:cNvPicPr>
          <p:nvPr/>
        </p:nvPicPr>
        <p:blipFill>
          <a:blip r:embed="rId4"/>
          <a:stretch>
            <a:fillRect/>
          </a:stretch>
        </p:blipFill>
        <p:spPr>
          <a:xfrm>
            <a:off x="808130" y="2314890"/>
            <a:ext cx="2091676" cy="2702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p:cNvPicPr>
            <a:picLocks noChangeAspect="1"/>
          </p:cNvPicPr>
          <p:nvPr/>
        </p:nvPicPr>
        <p:blipFill>
          <a:blip r:embed="rId5"/>
          <a:stretch>
            <a:fillRect/>
          </a:stretch>
        </p:blipFill>
        <p:spPr>
          <a:xfrm>
            <a:off x="3803837" y="2312947"/>
            <a:ext cx="2005524" cy="2838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ángulo 17"/>
          <p:cNvSpPr/>
          <p:nvPr/>
        </p:nvSpPr>
        <p:spPr>
          <a:xfrm>
            <a:off x="3424653" y="5258296"/>
            <a:ext cx="2746658" cy="685059"/>
          </a:xfrm>
          <a:prstGeom prst="rect">
            <a:avLst/>
          </a:prstGeom>
        </p:spPr>
        <p:txBody>
          <a:bodyPr wrap="square">
            <a:spAutoFit/>
          </a:bodyPr>
          <a:lstStyle/>
          <a:p>
            <a:pPr algn="ctr">
              <a:lnSpc>
                <a:spcPct val="107000"/>
              </a:lnSpc>
            </a:pPr>
            <a:r>
              <a:rPr lang="es-CO" dirty="0" smtClean="0"/>
              <a:t>Prevención de accidentes en el hogar</a:t>
            </a:r>
            <a:r>
              <a:rPr lang="es-CO" dirty="0"/>
              <a:t> </a:t>
            </a:r>
            <a:r>
              <a:rPr lang="es-CO" dirty="0" smtClean="0">
                <a:solidFill>
                  <a:srgbClr val="6888C9"/>
                </a:solidFill>
                <a:latin typeface="Calibri Light" panose="020F0302020204030204" pitchFamily="34" charset="0"/>
                <a:ea typeface="Calibri" panose="020F0502020204030204" pitchFamily="34" charset="0"/>
                <a:cs typeface="Times New Roman" panose="02020603050405020304" pitchFamily="18" charset="0"/>
                <a:hlinkClick r:id="rId6"/>
              </a:rPr>
              <a:t>aquí</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ángulo 18"/>
          <p:cNvSpPr/>
          <p:nvPr/>
        </p:nvSpPr>
        <p:spPr>
          <a:xfrm>
            <a:off x="6276692" y="5182592"/>
            <a:ext cx="2943508" cy="981423"/>
          </a:xfrm>
          <a:prstGeom prst="rect">
            <a:avLst/>
          </a:prstGeom>
        </p:spPr>
        <p:txBody>
          <a:bodyPr wrap="square">
            <a:spAutoFit/>
          </a:bodyPr>
          <a:lstStyle/>
          <a:p>
            <a:pPr algn="ctr">
              <a:lnSpc>
                <a:spcPct val="107000"/>
              </a:lnSpc>
            </a:pPr>
            <a:r>
              <a:rPr lang="es-CO" dirty="0" smtClean="0"/>
              <a:t>Pautas básicas para manejo de accidentes menores en casa</a:t>
            </a:r>
            <a:r>
              <a:rPr lang="es-CO" dirty="0"/>
              <a:t> </a:t>
            </a:r>
            <a:r>
              <a:rPr lang="es-CO" dirty="0" smtClean="0">
                <a:solidFill>
                  <a:srgbClr val="6888C9"/>
                </a:solidFill>
                <a:latin typeface="Calibri Light" panose="020F0302020204030204" pitchFamily="34" charset="0"/>
                <a:ea typeface="Calibri" panose="020F0502020204030204" pitchFamily="34" charset="0"/>
                <a:cs typeface="Times New Roman" panose="02020603050405020304" pitchFamily="18" charset="0"/>
                <a:hlinkClick r:id="rId7"/>
              </a:rPr>
              <a:t>aquí</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n 16"/>
          <p:cNvPicPr>
            <a:picLocks noChangeAspect="1"/>
          </p:cNvPicPr>
          <p:nvPr/>
        </p:nvPicPr>
        <p:blipFill>
          <a:blip r:embed="rId8"/>
          <a:stretch>
            <a:fillRect/>
          </a:stretch>
        </p:blipFill>
        <p:spPr>
          <a:xfrm>
            <a:off x="6585507" y="2312947"/>
            <a:ext cx="2115336" cy="2741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Imagen 20"/>
          <p:cNvPicPr>
            <a:picLocks noChangeAspect="1"/>
          </p:cNvPicPr>
          <p:nvPr/>
        </p:nvPicPr>
        <p:blipFill>
          <a:blip r:embed="rId9"/>
          <a:stretch>
            <a:fillRect/>
          </a:stretch>
        </p:blipFill>
        <p:spPr>
          <a:xfrm>
            <a:off x="9366106" y="2197231"/>
            <a:ext cx="2171700" cy="2857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ángulo 21"/>
          <p:cNvSpPr/>
          <p:nvPr/>
        </p:nvSpPr>
        <p:spPr>
          <a:xfrm>
            <a:off x="9220200" y="5084289"/>
            <a:ext cx="2534539" cy="981423"/>
          </a:xfrm>
          <a:prstGeom prst="rect">
            <a:avLst/>
          </a:prstGeom>
        </p:spPr>
        <p:txBody>
          <a:bodyPr wrap="square">
            <a:spAutoFit/>
          </a:bodyPr>
          <a:lstStyle/>
          <a:p>
            <a:pPr algn="ctr">
              <a:lnSpc>
                <a:spcPct val="107000"/>
              </a:lnSpc>
              <a:spcAft>
                <a:spcPts val="0"/>
              </a:spcAft>
            </a:pPr>
            <a:r>
              <a:rPr lang="es-CO" dirty="0" smtClean="0">
                <a:latin typeface="Calibri Light" panose="020F0302020204030204" pitchFamily="34" charset="0"/>
                <a:ea typeface="Calibri" panose="020F0502020204030204" pitchFamily="34" charset="0"/>
                <a:cs typeface="Times New Roman" panose="02020603050405020304" pitchFamily="18" charset="0"/>
              </a:rPr>
              <a:t>Recomendaciones para desinfección de áreas y superficies  </a:t>
            </a:r>
            <a:r>
              <a:rPr lang="es-CO" dirty="0" smtClean="0">
                <a:latin typeface="Calibri Light" panose="020F0302020204030204" pitchFamily="34" charset="0"/>
                <a:ea typeface="Calibri" panose="020F0502020204030204" pitchFamily="34" charset="0"/>
                <a:cs typeface="Times New Roman" panose="02020603050405020304" pitchFamily="18" charset="0"/>
                <a:hlinkClick r:id="rId10"/>
              </a:rPr>
              <a:t>aquí</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636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78" y="-97573"/>
            <a:ext cx="11365423" cy="134112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5980"/>
          <a:stretch/>
        </p:blipFill>
        <p:spPr>
          <a:xfrm>
            <a:off x="-4821" y="1243547"/>
            <a:ext cx="12196821" cy="3303053"/>
          </a:xfrm>
          <a:prstGeom prst="rect">
            <a:avLst/>
          </a:prstGeom>
        </p:spPr>
      </p:pic>
      <p:sp>
        <p:nvSpPr>
          <p:cNvPr id="6" name="Rectángulo 5"/>
          <p:cNvSpPr/>
          <p:nvPr/>
        </p:nvSpPr>
        <p:spPr>
          <a:xfrm>
            <a:off x="846640" y="2140563"/>
            <a:ext cx="5246949" cy="584775"/>
          </a:xfrm>
          <a:prstGeom prst="rect">
            <a:avLst/>
          </a:prstGeom>
        </p:spPr>
        <p:txBody>
          <a:bodyPr wrap="none">
            <a:spAutoFit/>
          </a:bodyPr>
          <a:lstStyle/>
          <a:p>
            <a:r>
              <a:rPr lang="es-CO" sz="3200" b="1" i="0" cap="all" dirty="0" smtClean="0">
                <a:solidFill>
                  <a:srgbClr val="FFFFFF"/>
                </a:solidFill>
                <a:effectLst/>
                <a:latin typeface="Barlow" panose="00000500000000000000" pitchFamily="2" charset="0"/>
              </a:rPr>
              <a:t>REACTIVACIÓN ECONÓMICA</a:t>
            </a:r>
            <a:endParaRPr lang="es-CO" sz="3200" b="1" i="0" cap="all" dirty="0">
              <a:solidFill>
                <a:srgbClr val="FFFFFF"/>
              </a:solidFill>
              <a:effectLst/>
              <a:latin typeface="Barlow" panose="00000500000000000000" pitchFamily="2" charset="0"/>
            </a:endParaRPr>
          </a:p>
        </p:txBody>
      </p:sp>
      <p:sp>
        <p:nvSpPr>
          <p:cNvPr id="7" name="Rectángulo 6"/>
          <p:cNvSpPr/>
          <p:nvPr/>
        </p:nvSpPr>
        <p:spPr>
          <a:xfrm>
            <a:off x="826578" y="2762733"/>
            <a:ext cx="5746503" cy="923330"/>
          </a:xfrm>
          <a:prstGeom prst="rect">
            <a:avLst/>
          </a:prstGeom>
        </p:spPr>
        <p:txBody>
          <a:bodyPr wrap="square">
            <a:spAutoFit/>
          </a:bodyPr>
          <a:lstStyle/>
          <a:p>
            <a:r>
              <a:rPr lang="es-CO" b="0" i="0" dirty="0" smtClean="0">
                <a:solidFill>
                  <a:srgbClr val="FFFFFF"/>
                </a:solidFill>
                <a:effectLst/>
                <a:latin typeface="Roboto" panose="02000000000000000000" pitchFamily="2" charset="0"/>
              </a:rPr>
              <a:t>El primer paso para poder realizar las acciones de reactivación económica es entender la vulnerabilidad de los trabajadores frente al COVID-19.</a:t>
            </a:r>
            <a:endParaRPr lang="es-CO" dirty="0"/>
          </a:p>
        </p:txBody>
      </p:sp>
      <p:sp>
        <p:nvSpPr>
          <p:cNvPr id="8" name="Rectángulo 7"/>
          <p:cNvSpPr/>
          <p:nvPr/>
        </p:nvSpPr>
        <p:spPr>
          <a:xfrm>
            <a:off x="846640" y="4658786"/>
            <a:ext cx="10367460" cy="1569660"/>
          </a:xfrm>
          <a:prstGeom prst="rect">
            <a:avLst/>
          </a:prstGeom>
        </p:spPr>
        <p:txBody>
          <a:bodyPr wrap="square">
            <a:spAutoFit/>
          </a:bodyPr>
          <a:lstStyle/>
          <a:p>
            <a:r>
              <a:rPr lang="es-CO" sz="1600" b="0" i="0" dirty="0" smtClean="0">
                <a:solidFill>
                  <a:srgbClr val="333333"/>
                </a:solidFill>
                <a:effectLst/>
                <a:latin typeface="Barlow" panose="00000500000000000000" pitchFamily="2" charset="0"/>
              </a:rPr>
              <a:t>Teniendo en cuenta que la principal forma de contagio del COVID-19 se da de persona a persona, y que comenzamos una etapa de reactivación económica que nos llevará a volver a tener contacto con las personas, te presentamos las siguientes recomendaciones para que las tengas en cuenta antes de comenzar.</a:t>
            </a:r>
          </a:p>
          <a:p>
            <a:endParaRPr lang="es-CO" sz="1600" b="0" i="0" dirty="0" smtClean="0">
              <a:solidFill>
                <a:srgbClr val="333333"/>
              </a:solidFill>
              <a:effectLst/>
              <a:latin typeface="Barlow" panose="00000500000000000000" pitchFamily="2" charset="0"/>
            </a:endParaRPr>
          </a:p>
          <a:p>
            <a:r>
              <a:rPr lang="es-CO" sz="1600" b="0" i="0" dirty="0" smtClean="0">
                <a:solidFill>
                  <a:srgbClr val="333333"/>
                </a:solidFill>
                <a:effectLst/>
                <a:latin typeface="Barlow" panose="00000500000000000000" pitchFamily="2" charset="0"/>
              </a:rPr>
              <a:t>El COVID-19 tiene impactos diferentes según la industria en la que haces presencia. Encuentra aquí información relacionada con la reactivación paulatina de diferentes sectores de la economía.</a:t>
            </a:r>
            <a:endParaRPr lang="es-CO" sz="1600" b="0" i="0" dirty="0">
              <a:solidFill>
                <a:srgbClr val="333333"/>
              </a:solidFill>
              <a:effectLst/>
              <a:latin typeface="Barlow" panose="00000500000000000000" pitchFamily="2" charset="0"/>
            </a:endParaRPr>
          </a:p>
        </p:txBody>
      </p:sp>
      <p:sp>
        <p:nvSpPr>
          <p:cNvPr id="9" name="Rectángulo 8"/>
          <p:cNvSpPr/>
          <p:nvPr/>
        </p:nvSpPr>
        <p:spPr>
          <a:xfrm>
            <a:off x="7294910" y="6387948"/>
            <a:ext cx="5168900" cy="307777"/>
          </a:xfrm>
          <a:prstGeom prst="rect">
            <a:avLst/>
          </a:prstGeom>
        </p:spPr>
        <p:txBody>
          <a:bodyPr wrap="square">
            <a:spAutoFit/>
          </a:bodyPr>
          <a:lstStyle/>
          <a:p>
            <a:r>
              <a:rPr lang="es-CO" sz="1400" dirty="0" smtClean="0">
                <a:hlinkClick r:id="rId4"/>
              </a:rPr>
              <a:t>https://www.segurossura.com.co/covid-19/Paginas/default.aspx</a:t>
            </a:r>
            <a:endParaRPr lang="es-CO" sz="1400" dirty="0"/>
          </a:p>
        </p:txBody>
      </p:sp>
      <p:sp>
        <p:nvSpPr>
          <p:cNvPr id="10" name="Rectángulo 9"/>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451428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578" y="-97573"/>
            <a:ext cx="11365423" cy="1341120"/>
          </a:xfrm>
          <a:prstGeom prst="rect">
            <a:avLst/>
          </a:prstGeom>
        </p:spPr>
      </p:pic>
      <p:sp>
        <p:nvSpPr>
          <p:cNvPr id="46" name="Rectángulo 45"/>
          <p:cNvSpPr/>
          <p:nvPr/>
        </p:nvSpPr>
        <p:spPr>
          <a:xfrm>
            <a:off x="654051" y="4343953"/>
            <a:ext cx="6486111" cy="2246769"/>
          </a:xfrm>
          <a:prstGeom prst="rect">
            <a:avLst/>
          </a:prstGeom>
        </p:spPr>
        <p:txBody>
          <a:bodyPr wrap="square">
            <a:spAutoFit/>
          </a:bodyPr>
          <a:lstStyle/>
          <a:p>
            <a:r>
              <a:rPr lang="es-CO" sz="2000" dirty="0" smtClean="0">
                <a:solidFill>
                  <a:srgbClr val="00ADC6"/>
                </a:solidFill>
                <a:latin typeface="Barlow" panose="00000500000000000000" pitchFamily="2" charset="0"/>
              </a:rPr>
              <a:t>ARL </a:t>
            </a:r>
            <a:r>
              <a:rPr lang="es-CO" sz="2000" dirty="0">
                <a:solidFill>
                  <a:srgbClr val="00ADC6"/>
                </a:solidFill>
                <a:latin typeface="Barlow" panose="00000500000000000000" pitchFamily="2" charset="0"/>
              </a:rPr>
              <a:t>SURA pone a disposición una guía con las medidas de prevención y protección de la transmisión de </a:t>
            </a:r>
            <a:r>
              <a:rPr lang="es-CO" sz="2000" dirty="0" smtClean="0">
                <a:solidFill>
                  <a:srgbClr val="00ADC6"/>
                </a:solidFill>
                <a:latin typeface="Barlow" panose="00000500000000000000" pitchFamily="2" charset="0"/>
              </a:rPr>
              <a:t>COVID-19 y Condiciones de Seguridad y Gestión de Riesgos Potenciales en el SECTOR CONSTRUCCIÓN</a:t>
            </a:r>
          </a:p>
          <a:p>
            <a:r>
              <a:rPr lang="es-CO" sz="2000" dirty="0">
                <a:hlinkClick r:id="rId4"/>
              </a:rPr>
              <a:t>https://comunicaciones.segurossura.com.co/MercadeoComunicacionesExternas/empresas/recomendaciones-construccion.pdf</a:t>
            </a:r>
            <a:endParaRPr lang="es-CO" sz="2000" dirty="0" smtClean="0">
              <a:solidFill>
                <a:srgbClr val="00ADC6"/>
              </a:solidFill>
              <a:latin typeface="Barlow" panose="00000500000000000000" pitchFamily="2" charset="0"/>
            </a:endParaRPr>
          </a:p>
        </p:txBody>
      </p:sp>
      <p:sp>
        <p:nvSpPr>
          <p:cNvPr id="48" name="Rectángulo 47"/>
          <p:cNvSpPr/>
          <p:nvPr/>
        </p:nvSpPr>
        <p:spPr>
          <a:xfrm>
            <a:off x="114307" y="246027"/>
            <a:ext cx="9885099" cy="400110"/>
          </a:xfrm>
          <a:prstGeom prst="rect">
            <a:avLst/>
          </a:prstGeom>
        </p:spPr>
        <p:txBody>
          <a:bodyPr wrap="square">
            <a:spAutoFit/>
          </a:bodyPr>
          <a:lstStyle/>
          <a:p>
            <a:pPr lvl="0">
              <a:buClr>
                <a:srgbClr val="00BCB8"/>
              </a:buClr>
            </a:pPr>
            <a:r>
              <a:rPr lang="es-CO" sz="2000" b="1" dirty="0" smtClean="0">
                <a:solidFill>
                  <a:srgbClr val="00B0F0"/>
                </a:solidFill>
                <a:latin typeface="Century Gothic" panose="020B0502020202020204" pitchFamily="34" charset="0"/>
              </a:rPr>
              <a:t>MATERIAL DE APOYO</a:t>
            </a:r>
          </a:p>
        </p:txBody>
      </p:sp>
      <p:cxnSp>
        <p:nvCxnSpPr>
          <p:cNvPr id="49" name="Conector recto 48"/>
          <p:cNvCxnSpPr/>
          <p:nvPr/>
        </p:nvCxnSpPr>
        <p:spPr>
          <a:xfrm flipV="1">
            <a:off x="0" y="1168796"/>
            <a:ext cx="5351242" cy="2018"/>
          </a:xfrm>
          <a:prstGeom prst="line">
            <a:avLst/>
          </a:prstGeom>
          <a:ln w="28575">
            <a:solidFill>
              <a:srgbClr val="0A55A7"/>
            </a:solidFill>
          </a:ln>
        </p:spPr>
        <p:style>
          <a:lnRef idx="1">
            <a:schemeClr val="accent1"/>
          </a:lnRef>
          <a:fillRef idx="0">
            <a:schemeClr val="accent1"/>
          </a:fillRef>
          <a:effectRef idx="0">
            <a:schemeClr val="accent1"/>
          </a:effectRef>
          <a:fontRef idx="minor">
            <a:schemeClr val="tx1"/>
          </a:fontRef>
        </p:style>
      </p:cxnSp>
      <p:sp>
        <p:nvSpPr>
          <p:cNvPr id="50" name="Elipse 49"/>
          <p:cNvSpPr/>
          <p:nvPr/>
        </p:nvSpPr>
        <p:spPr>
          <a:xfrm>
            <a:off x="5248239" y="1078413"/>
            <a:ext cx="211350" cy="180765"/>
          </a:xfrm>
          <a:prstGeom prst="ellipse">
            <a:avLst/>
          </a:prstGeom>
          <a:solidFill>
            <a:srgbClr val="28AAC5"/>
          </a:solidFill>
          <a:ln w="57150">
            <a:solidFill>
              <a:srgbClr val="0A5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 name="Imagen 1"/>
          <p:cNvPicPr>
            <a:picLocks noChangeAspect="1"/>
          </p:cNvPicPr>
          <p:nvPr/>
        </p:nvPicPr>
        <p:blipFill>
          <a:blip r:embed="rId5"/>
          <a:stretch>
            <a:fillRect/>
          </a:stretch>
        </p:blipFill>
        <p:spPr>
          <a:xfrm>
            <a:off x="654051" y="1231351"/>
            <a:ext cx="2741089" cy="3122933"/>
          </a:xfrm>
          <a:prstGeom prst="rect">
            <a:avLst/>
          </a:prstGeom>
        </p:spPr>
      </p:pic>
      <p:pic>
        <p:nvPicPr>
          <p:cNvPr id="3" name="Imagen 2"/>
          <p:cNvPicPr>
            <a:picLocks noChangeAspect="1"/>
          </p:cNvPicPr>
          <p:nvPr/>
        </p:nvPicPr>
        <p:blipFill>
          <a:blip r:embed="rId6"/>
          <a:stretch>
            <a:fillRect/>
          </a:stretch>
        </p:blipFill>
        <p:spPr>
          <a:xfrm>
            <a:off x="7312689" y="1139300"/>
            <a:ext cx="3969828" cy="5230442"/>
          </a:xfrm>
          <a:prstGeom prst="rect">
            <a:avLst/>
          </a:prstGeom>
        </p:spPr>
      </p:pic>
      <p:sp>
        <p:nvSpPr>
          <p:cNvPr id="51" name="Rectángulo 50"/>
          <p:cNvSpPr/>
          <p:nvPr/>
        </p:nvSpPr>
        <p:spPr>
          <a:xfrm>
            <a:off x="513461" y="6507299"/>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29139683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37911" y="2328279"/>
            <a:ext cx="4743099" cy="4529721"/>
          </a:xfrm>
          <a:prstGeom prst="rect">
            <a:avLst/>
          </a:prstGeom>
        </p:spPr>
      </p:pic>
      <p:sp>
        <p:nvSpPr>
          <p:cNvPr id="3" name="CuadroTexto 2"/>
          <p:cNvSpPr txBox="1"/>
          <p:nvPr/>
        </p:nvSpPr>
        <p:spPr>
          <a:xfrm>
            <a:off x="5353664" y="2654710"/>
            <a:ext cx="6327059" cy="1569660"/>
          </a:xfrm>
          <a:prstGeom prst="rect">
            <a:avLst/>
          </a:prstGeom>
          <a:noFill/>
        </p:spPr>
        <p:txBody>
          <a:bodyPr wrap="square" rtlCol="0">
            <a:spAutoFit/>
          </a:bodyPr>
          <a:lstStyle/>
          <a:p>
            <a:r>
              <a:rPr lang="es-CO" sz="4800" dirty="0" smtClean="0">
                <a:solidFill>
                  <a:schemeClr val="bg1"/>
                </a:solidFill>
                <a:latin typeface="Arial" panose="020B0604020202020204" pitchFamily="34" charset="0"/>
                <a:cs typeface="Arial" panose="020B0604020202020204" pitchFamily="34" charset="0"/>
              </a:rPr>
              <a:t>ESPACIO PARA PREGUNTAS…</a:t>
            </a:r>
            <a:endParaRPr lang="es-CO"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972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872" y="2924945"/>
            <a:ext cx="5112568" cy="954445"/>
          </a:xfrm>
          <a:prstGeom prst="rect">
            <a:avLst/>
          </a:prstGeom>
        </p:spPr>
      </p:pic>
      <p:pic>
        <p:nvPicPr>
          <p:cNvPr id="2" name="Imagen 1"/>
          <p:cNvPicPr>
            <a:picLocks noChangeAspect="1"/>
          </p:cNvPicPr>
          <p:nvPr/>
        </p:nvPicPr>
        <p:blipFill>
          <a:blip r:embed="rId3"/>
          <a:stretch>
            <a:fillRect/>
          </a:stretch>
        </p:blipFill>
        <p:spPr>
          <a:xfrm>
            <a:off x="437911" y="2328279"/>
            <a:ext cx="4743099" cy="4529721"/>
          </a:xfrm>
          <a:prstGeom prst="rect">
            <a:avLst/>
          </a:prstGeom>
        </p:spPr>
      </p:pic>
    </p:spTree>
    <p:extLst>
      <p:ext uri="{BB962C8B-B14F-4D97-AF65-F5344CB8AC3E}">
        <p14:creationId xmlns:p14="http://schemas.microsoft.com/office/powerpoint/2010/main" val="3459889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64125" t="29595" r="22750" b="60111"/>
          <a:stretch/>
        </p:blipFill>
        <p:spPr>
          <a:xfrm>
            <a:off x="10219763" y="230606"/>
            <a:ext cx="1593713" cy="702740"/>
          </a:xfrm>
          <a:prstGeom prst="rect">
            <a:avLst/>
          </a:prstGeom>
        </p:spPr>
      </p:pic>
      <p:pic>
        <p:nvPicPr>
          <p:cNvPr id="3" name="Imagen 2"/>
          <p:cNvPicPr>
            <a:picLocks noChangeAspect="1"/>
          </p:cNvPicPr>
          <p:nvPr/>
        </p:nvPicPr>
        <p:blipFill rotWithShape="1">
          <a:blip r:embed="rId3"/>
          <a:srcRect l="16032" t="34721" r="17692" b="26563"/>
          <a:stretch/>
        </p:blipFill>
        <p:spPr>
          <a:xfrm>
            <a:off x="886292" y="933346"/>
            <a:ext cx="10327808" cy="3391901"/>
          </a:xfrm>
          <a:prstGeom prst="rect">
            <a:avLst/>
          </a:prstGeom>
        </p:spPr>
      </p:pic>
      <p:pic>
        <p:nvPicPr>
          <p:cNvPr id="6" name="Imagen 5"/>
          <p:cNvPicPr>
            <a:picLocks noChangeAspect="1"/>
          </p:cNvPicPr>
          <p:nvPr/>
        </p:nvPicPr>
        <p:blipFill rotWithShape="1">
          <a:blip r:embed="rId4"/>
          <a:srcRect l="56638" t="37500" r="20132" b="30555"/>
          <a:stretch/>
        </p:blipFill>
        <p:spPr>
          <a:xfrm>
            <a:off x="4538895" y="4325247"/>
            <a:ext cx="2746133" cy="2123060"/>
          </a:xfrm>
          <a:prstGeom prst="rect">
            <a:avLst/>
          </a:prstGeom>
        </p:spPr>
      </p:pic>
      <p:sp>
        <p:nvSpPr>
          <p:cNvPr id="7" name="Rectángulo 6"/>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2542084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roceso alternativo 23"/>
          <p:cNvSpPr/>
          <p:nvPr/>
        </p:nvSpPr>
        <p:spPr>
          <a:xfrm>
            <a:off x="457203" y="1332064"/>
            <a:ext cx="11191210" cy="5171975"/>
          </a:xfrm>
          <a:prstGeom prst="flowChartAlternateProcess">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O" sz="2000" b="1" dirty="0">
                <a:solidFill>
                  <a:schemeClr val="tx1"/>
                </a:solidFill>
              </a:rPr>
              <a:t>CIRCULAR CONJUNTA No. 0000003 del 8 de abril de 2020 </a:t>
            </a:r>
            <a:endParaRPr lang="es-CO" sz="2000" b="1" dirty="0" smtClean="0">
              <a:solidFill>
                <a:schemeClr val="tx1"/>
              </a:solidFill>
            </a:endParaRPr>
          </a:p>
          <a:p>
            <a:pPr algn="ctr"/>
            <a:r>
              <a:rPr lang="es-CO" sz="2000" b="1" dirty="0" smtClean="0">
                <a:solidFill>
                  <a:schemeClr val="tx1"/>
                </a:solidFill>
              </a:rPr>
              <a:t>PERSONAL QUE SE ENCUENTRA EJECUTANDO PROYECTOS DE INFRAESTRUCTURA DE TRANSPORTE E INTERVENTORES, DURANTE LA EMERGENCIA SANITARIA. </a:t>
            </a:r>
          </a:p>
          <a:p>
            <a:pPr algn="ctr"/>
            <a:endParaRPr lang="es-CO" sz="2000" dirty="0" smtClean="0">
              <a:solidFill>
                <a:schemeClr val="tx1"/>
              </a:solidFill>
            </a:endParaRPr>
          </a:p>
          <a:p>
            <a:pPr algn="just"/>
            <a:r>
              <a:rPr lang="es-CO" sz="2000" dirty="0">
                <a:solidFill>
                  <a:schemeClr val="tx1"/>
                </a:solidFill>
              </a:rPr>
              <a:t>En ese escenario, se definen a continuación las responsabilidades de los </a:t>
            </a:r>
            <a:r>
              <a:rPr lang="es-CO" sz="2000" dirty="0" smtClean="0">
                <a:solidFill>
                  <a:schemeClr val="tx1"/>
                </a:solidFill>
              </a:rPr>
              <a:t>contratistas, las </a:t>
            </a:r>
            <a:r>
              <a:rPr lang="es-CO" sz="2000" dirty="0">
                <a:solidFill>
                  <a:schemeClr val="tx1"/>
                </a:solidFill>
              </a:rPr>
              <a:t>entidades contratantes y los interventores así como las recomendaciones y </a:t>
            </a:r>
            <a:r>
              <a:rPr lang="es-CO" sz="2000" dirty="0" smtClean="0">
                <a:solidFill>
                  <a:schemeClr val="tx1"/>
                </a:solidFill>
              </a:rPr>
              <a:t>acciones que </a:t>
            </a:r>
            <a:r>
              <a:rPr lang="es-CO" sz="2000" b="1" dirty="0">
                <a:solidFill>
                  <a:schemeClr val="tx1"/>
                </a:solidFill>
              </a:rPr>
              <a:t>deben ser adoptadas por los representantes legales, personal administrativo </a:t>
            </a:r>
            <a:r>
              <a:rPr lang="es-CO" sz="2000" b="1" dirty="0" smtClean="0">
                <a:solidFill>
                  <a:schemeClr val="tx1"/>
                </a:solidFill>
              </a:rPr>
              <a:t>y operativo</a:t>
            </a:r>
            <a:r>
              <a:rPr lang="es-CO" sz="2000" b="1" dirty="0">
                <a:solidFill>
                  <a:schemeClr val="tx1"/>
                </a:solidFill>
              </a:rPr>
              <a:t>, contratista, proveedor de bienes y servicios, personal de seguridad y salud </a:t>
            </a:r>
            <a:r>
              <a:rPr lang="es-CO" sz="2000" b="1" dirty="0" smtClean="0">
                <a:solidFill>
                  <a:schemeClr val="tx1"/>
                </a:solidFill>
              </a:rPr>
              <a:t>en el </a:t>
            </a:r>
            <a:r>
              <a:rPr lang="es-CO" sz="2000" b="1" dirty="0">
                <a:solidFill>
                  <a:schemeClr val="tx1"/>
                </a:solidFill>
              </a:rPr>
              <a:t>trabajo encargados de los proyectos de infraestructura de transporte</a:t>
            </a:r>
            <a:r>
              <a:rPr lang="es-CO" sz="2000" dirty="0">
                <a:solidFill>
                  <a:schemeClr val="tx1"/>
                </a:solidFill>
              </a:rPr>
              <a:t> con el fin de reducir el riesgo de exposición al coronavirus </a:t>
            </a:r>
            <a:r>
              <a:rPr lang="es-CO" sz="2000" dirty="0" smtClean="0">
                <a:solidFill>
                  <a:schemeClr val="tx1"/>
                </a:solidFill>
              </a:rPr>
              <a:t>COVID-19 </a:t>
            </a:r>
            <a:r>
              <a:rPr lang="es-CO" sz="2000" dirty="0">
                <a:solidFill>
                  <a:schemeClr val="tx1"/>
                </a:solidFill>
              </a:rPr>
              <a:t>durante la </a:t>
            </a:r>
            <a:r>
              <a:rPr lang="es-CO" sz="2000" dirty="0" smtClean="0">
                <a:solidFill>
                  <a:schemeClr val="tx1"/>
                </a:solidFill>
              </a:rPr>
              <a:t>emergencia sanitaria</a:t>
            </a:r>
            <a:r>
              <a:rPr lang="es-CO" sz="2000" dirty="0">
                <a:solidFill>
                  <a:schemeClr val="tx1"/>
                </a:solidFill>
              </a:rPr>
              <a:t>. </a:t>
            </a:r>
          </a:p>
          <a:p>
            <a:pPr algn="just"/>
            <a:r>
              <a:rPr lang="es-CO" sz="2000" b="1" dirty="0" smtClean="0">
                <a:solidFill>
                  <a:schemeClr val="tx1"/>
                </a:solidFill>
              </a:rPr>
              <a:t>I RESPONSABILIDADES:</a:t>
            </a:r>
          </a:p>
          <a:p>
            <a:pPr algn="just"/>
            <a:r>
              <a:rPr lang="es-CO" sz="2000" b="1" dirty="0" smtClean="0">
                <a:solidFill>
                  <a:schemeClr val="tx1"/>
                </a:solidFill>
              </a:rPr>
              <a:t>1 </a:t>
            </a:r>
            <a:r>
              <a:rPr lang="es-CO" sz="2000" b="1" dirty="0">
                <a:solidFill>
                  <a:schemeClr val="tx1"/>
                </a:solidFill>
              </a:rPr>
              <a:t>. Contratistas </a:t>
            </a:r>
            <a:r>
              <a:rPr lang="es-CO" sz="2000" b="1" dirty="0" smtClean="0">
                <a:solidFill>
                  <a:schemeClr val="tx1"/>
                </a:solidFill>
              </a:rPr>
              <a:t>b</a:t>
            </a:r>
            <a:r>
              <a:rPr lang="es-CO" sz="2000" b="1" dirty="0">
                <a:solidFill>
                  <a:schemeClr val="tx1"/>
                </a:solidFill>
              </a:rPr>
              <a:t>)</a:t>
            </a:r>
            <a:r>
              <a:rPr lang="es-CO" sz="2000" b="1" dirty="0" smtClean="0">
                <a:solidFill>
                  <a:schemeClr val="tx1"/>
                </a:solidFill>
              </a:rPr>
              <a:t> </a:t>
            </a:r>
            <a:r>
              <a:rPr lang="es-CO" sz="2000" dirty="0" smtClean="0">
                <a:solidFill>
                  <a:schemeClr val="tx1"/>
                </a:solidFill>
              </a:rPr>
              <a:t>Articular </a:t>
            </a:r>
            <a:r>
              <a:rPr lang="es-CO" sz="2000" dirty="0">
                <a:solidFill>
                  <a:schemeClr val="tx1"/>
                </a:solidFill>
              </a:rPr>
              <a:t>con las administraciones municipales del Área de Influencia </a:t>
            </a:r>
            <a:r>
              <a:rPr lang="es-CO" sz="2000" dirty="0" smtClean="0">
                <a:solidFill>
                  <a:schemeClr val="tx1"/>
                </a:solidFill>
              </a:rPr>
              <a:t>Directa (AIO</a:t>
            </a:r>
            <a:r>
              <a:rPr lang="es-CO" sz="2000" dirty="0">
                <a:solidFill>
                  <a:schemeClr val="tx1"/>
                </a:solidFill>
              </a:rPr>
              <a:t>) del proyecto, </a:t>
            </a:r>
            <a:r>
              <a:rPr lang="es-CO" sz="2000" dirty="0" smtClean="0">
                <a:solidFill>
                  <a:schemeClr val="tx1"/>
                </a:solidFill>
              </a:rPr>
              <a:t>las secretarías </a:t>
            </a:r>
            <a:r>
              <a:rPr lang="es-CO" sz="2000" dirty="0">
                <a:solidFill>
                  <a:schemeClr val="tx1"/>
                </a:solidFill>
              </a:rPr>
              <a:t>departamentales y distritales de </a:t>
            </a:r>
            <a:r>
              <a:rPr lang="es-CO" sz="2000" dirty="0" smtClean="0">
                <a:solidFill>
                  <a:schemeClr val="tx1"/>
                </a:solidFill>
              </a:rPr>
              <a:t>salud </a:t>
            </a:r>
            <a:r>
              <a:rPr lang="es-CO" sz="2000" dirty="0">
                <a:solidFill>
                  <a:schemeClr val="tx1"/>
                </a:solidFill>
              </a:rPr>
              <a:t>o </a:t>
            </a:r>
            <a:r>
              <a:rPr lang="es-CO" sz="2000" dirty="0" smtClean="0">
                <a:solidFill>
                  <a:schemeClr val="tx1"/>
                </a:solidFill>
              </a:rPr>
              <a:t>la entidad </a:t>
            </a:r>
            <a:r>
              <a:rPr lang="es-CO" sz="2000" dirty="0">
                <a:solidFill>
                  <a:schemeClr val="tx1"/>
                </a:solidFill>
              </a:rPr>
              <a:t>que haga sus veces y </a:t>
            </a:r>
            <a:r>
              <a:rPr lang="es-CO" sz="2000" b="1" dirty="0">
                <a:solidFill>
                  <a:schemeClr val="tx1"/>
                </a:solidFill>
              </a:rPr>
              <a:t>las ARL</a:t>
            </a:r>
            <a:r>
              <a:rPr lang="es-CO" sz="2000" dirty="0">
                <a:solidFill>
                  <a:schemeClr val="tx1"/>
                </a:solidFill>
              </a:rPr>
              <a:t>, </a:t>
            </a:r>
            <a:r>
              <a:rPr lang="es-CO" sz="2000" b="1" dirty="0">
                <a:solidFill>
                  <a:schemeClr val="tx1"/>
                </a:solidFill>
              </a:rPr>
              <a:t>en </a:t>
            </a:r>
            <a:r>
              <a:rPr lang="es-CO" sz="2000" b="1" dirty="0" smtClean="0">
                <a:solidFill>
                  <a:schemeClr val="tx1"/>
                </a:solidFill>
              </a:rPr>
              <a:t>el ámbito </a:t>
            </a:r>
            <a:r>
              <a:rPr lang="es-CO" sz="2000" b="1" dirty="0">
                <a:solidFill>
                  <a:schemeClr val="tx1"/>
                </a:solidFill>
              </a:rPr>
              <a:t>de competencia de </a:t>
            </a:r>
            <a:r>
              <a:rPr lang="es-CO" sz="2000" b="1" dirty="0" smtClean="0">
                <a:solidFill>
                  <a:schemeClr val="tx1"/>
                </a:solidFill>
              </a:rPr>
              <a:t>cada uno</a:t>
            </a:r>
            <a:r>
              <a:rPr lang="es-CO" sz="2000" b="1" dirty="0">
                <a:solidFill>
                  <a:schemeClr val="tx1"/>
                </a:solidFill>
              </a:rPr>
              <a:t>, las acciones a implementar, así como recibir observaciones </a:t>
            </a:r>
            <a:r>
              <a:rPr lang="es-CO" sz="2000" b="1" dirty="0" smtClean="0">
                <a:solidFill>
                  <a:schemeClr val="tx1"/>
                </a:solidFill>
              </a:rPr>
              <a:t>y sugerencias para </a:t>
            </a:r>
            <a:r>
              <a:rPr lang="es-CO" sz="2000" b="1" dirty="0">
                <a:solidFill>
                  <a:schemeClr val="tx1"/>
                </a:solidFill>
              </a:rPr>
              <a:t>su debida ejecución. </a:t>
            </a:r>
          </a:p>
          <a:p>
            <a:pPr algn="just"/>
            <a:endParaRPr lang="es-CO" sz="2000" dirty="0">
              <a:solidFill>
                <a:schemeClr val="tx1"/>
              </a:solidFill>
            </a:endParaRPr>
          </a:p>
        </p:txBody>
      </p:sp>
      <p:cxnSp>
        <p:nvCxnSpPr>
          <p:cNvPr id="26" name="Conector recto 25"/>
          <p:cNvCxnSpPr/>
          <p:nvPr/>
        </p:nvCxnSpPr>
        <p:spPr>
          <a:xfrm flipV="1">
            <a:off x="0" y="1168796"/>
            <a:ext cx="5351242" cy="2018"/>
          </a:xfrm>
          <a:prstGeom prst="line">
            <a:avLst/>
          </a:prstGeom>
          <a:ln w="28575">
            <a:solidFill>
              <a:srgbClr val="0A55A7"/>
            </a:solidFill>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114307" y="246027"/>
            <a:ext cx="9885099" cy="400110"/>
          </a:xfrm>
          <a:prstGeom prst="rect">
            <a:avLst/>
          </a:prstGeom>
        </p:spPr>
        <p:txBody>
          <a:bodyPr wrap="square">
            <a:spAutoFit/>
          </a:bodyPr>
          <a:lstStyle/>
          <a:p>
            <a:pPr lvl="0">
              <a:buClr>
                <a:srgbClr val="00BCB8"/>
              </a:buClr>
            </a:pPr>
            <a:r>
              <a:rPr lang="es-CO" sz="2000" b="1" dirty="0" smtClean="0">
                <a:solidFill>
                  <a:srgbClr val="00B0F0"/>
                </a:solidFill>
                <a:latin typeface="Century Gothic" panose="020B0502020202020204" pitchFamily="34" charset="0"/>
              </a:rPr>
              <a:t>CIRCULAR 0000003</a:t>
            </a:r>
          </a:p>
        </p:txBody>
      </p:sp>
      <p:sp>
        <p:nvSpPr>
          <p:cNvPr id="34" name="Elipse 33"/>
          <p:cNvSpPr/>
          <p:nvPr/>
        </p:nvSpPr>
        <p:spPr>
          <a:xfrm>
            <a:off x="5248239" y="1078413"/>
            <a:ext cx="211350" cy="180765"/>
          </a:xfrm>
          <a:prstGeom prst="ellipse">
            <a:avLst/>
          </a:prstGeom>
          <a:solidFill>
            <a:srgbClr val="28AAC5"/>
          </a:solidFill>
          <a:ln w="57150">
            <a:solidFill>
              <a:srgbClr val="0A5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7" name="Conector recto 6"/>
          <p:cNvCxnSpPr/>
          <p:nvPr/>
        </p:nvCxnSpPr>
        <p:spPr>
          <a:xfrm>
            <a:off x="2201692" y="6737044"/>
            <a:ext cx="797639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2" descr="Resultado de imagen para sura asset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95"/>
          <a:stretch/>
        </p:blipFill>
        <p:spPr bwMode="auto">
          <a:xfrm>
            <a:off x="10231802" y="206241"/>
            <a:ext cx="1578839" cy="603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202734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roceso alternativo 23"/>
          <p:cNvSpPr/>
          <p:nvPr/>
        </p:nvSpPr>
        <p:spPr>
          <a:xfrm>
            <a:off x="811162" y="1376127"/>
            <a:ext cx="10323870" cy="4718380"/>
          </a:xfrm>
          <a:prstGeom prst="flowChartAlternateProcess">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O" sz="2000" b="1" dirty="0" smtClean="0">
                <a:solidFill>
                  <a:schemeClr val="tx1"/>
                </a:solidFill>
              </a:rPr>
              <a:t>RESOLUCION 679 del  24 de abril del 2020</a:t>
            </a:r>
          </a:p>
          <a:p>
            <a:pPr algn="ctr"/>
            <a:endParaRPr lang="es-CO" sz="2000" b="1" dirty="0" smtClean="0">
              <a:solidFill>
                <a:schemeClr val="tx1"/>
              </a:solidFill>
            </a:endParaRPr>
          </a:p>
          <a:p>
            <a:pPr algn="ctr"/>
            <a:r>
              <a:rPr lang="es-CO" sz="2000" b="1" dirty="0">
                <a:solidFill>
                  <a:schemeClr val="tx1"/>
                </a:solidFill>
              </a:rPr>
              <a:t>Por medio de la cual se adopta el protocolo de bioseguridad para el manejo y control del riesgo de coronavirus COVID -19 en el sector de infraestructura de </a:t>
            </a:r>
            <a:r>
              <a:rPr lang="es-CO" sz="2000" b="1" dirty="0" smtClean="0">
                <a:solidFill>
                  <a:schemeClr val="tx1"/>
                </a:solidFill>
              </a:rPr>
              <a:t>transporte</a:t>
            </a:r>
          </a:p>
          <a:p>
            <a:pPr algn="ctr"/>
            <a:endParaRPr lang="es-CO" sz="2000" b="1" dirty="0" smtClean="0">
              <a:solidFill>
                <a:schemeClr val="tx1"/>
              </a:solidFill>
            </a:endParaRPr>
          </a:p>
          <a:p>
            <a:pPr algn="ctr"/>
            <a:endParaRPr lang="es-CO" sz="2000" b="1" dirty="0">
              <a:solidFill>
                <a:schemeClr val="tx1"/>
              </a:solidFill>
            </a:endParaRPr>
          </a:p>
          <a:p>
            <a:pPr algn="ctr"/>
            <a:r>
              <a:rPr lang="es-CO" sz="2000" dirty="0">
                <a:solidFill>
                  <a:schemeClr val="tx1"/>
                </a:solidFill>
              </a:rPr>
              <a:t>Artículo 1°. Objeto. Adoptar el protocolo de bioseguridad para la prevención de la transmisión del COVID-19 en los proyectos de infraestructura de transporte, contenido en el anexo técnico que hace parte integral de la presente </a:t>
            </a:r>
            <a:r>
              <a:rPr lang="es-CO" sz="2000" dirty="0" smtClean="0">
                <a:solidFill>
                  <a:schemeClr val="tx1"/>
                </a:solidFill>
              </a:rPr>
              <a:t>Resolución. Parágrafo</a:t>
            </a:r>
            <a:r>
              <a:rPr lang="es-CO" sz="2000" dirty="0">
                <a:solidFill>
                  <a:schemeClr val="tx1"/>
                </a:solidFill>
              </a:rPr>
              <a:t>. Este protocolo es complementario al adoptado mediante Resolución 666 del 24 de abril de 2020 y a las demás medidas que los responsables de los proyectos de infraestructura de transporte crean necesarias.</a:t>
            </a:r>
            <a:endParaRPr lang="es-CO" sz="2000" dirty="0" smtClean="0">
              <a:solidFill>
                <a:schemeClr val="tx1"/>
              </a:solidFill>
            </a:endParaRPr>
          </a:p>
        </p:txBody>
      </p:sp>
      <p:cxnSp>
        <p:nvCxnSpPr>
          <p:cNvPr id="26" name="Conector recto 25"/>
          <p:cNvCxnSpPr/>
          <p:nvPr/>
        </p:nvCxnSpPr>
        <p:spPr>
          <a:xfrm flipV="1">
            <a:off x="0" y="1168796"/>
            <a:ext cx="5351242" cy="2018"/>
          </a:xfrm>
          <a:prstGeom prst="line">
            <a:avLst/>
          </a:prstGeom>
          <a:ln w="28575">
            <a:solidFill>
              <a:srgbClr val="0A55A7"/>
            </a:solidFill>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114307" y="246027"/>
            <a:ext cx="9885099" cy="400110"/>
          </a:xfrm>
          <a:prstGeom prst="rect">
            <a:avLst/>
          </a:prstGeom>
        </p:spPr>
        <p:txBody>
          <a:bodyPr wrap="square">
            <a:spAutoFit/>
          </a:bodyPr>
          <a:lstStyle/>
          <a:p>
            <a:pPr lvl="0">
              <a:buClr>
                <a:srgbClr val="00BCB8"/>
              </a:buClr>
            </a:pPr>
            <a:r>
              <a:rPr lang="es-CO" sz="2000" b="1" dirty="0" smtClean="0">
                <a:solidFill>
                  <a:srgbClr val="00B0F0"/>
                </a:solidFill>
                <a:latin typeface="Century Gothic" panose="020B0502020202020204" pitchFamily="34" charset="0"/>
              </a:rPr>
              <a:t>RESOLUCION 679 </a:t>
            </a:r>
          </a:p>
        </p:txBody>
      </p:sp>
      <p:sp>
        <p:nvSpPr>
          <p:cNvPr id="34" name="Elipse 33"/>
          <p:cNvSpPr/>
          <p:nvPr/>
        </p:nvSpPr>
        <p:spPr>
          <a:xfrm>
            <a:off x="5248239" y="1078413"/>
            <a:ext cx="211350" cy="180765"/>
          </a:xfrm>
          <a:prstGeom prst="ellipse">
            <a:avLst/>
          </a:prstGeom>
          <a:solidFill>
            <a:srgbClr val="28AAC5"/>
          </a:solidFill>
          <a:ln w="57150">
            <a:solidFill>
              <a:srgbClr val="0A5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7" name="Conector recto 6"/>
          <p:cNvCxnSpPr/>
          <p:nvPr/>
        </p:nvCxnSpPr>
        <p:spPr>
          <a:xfrm>
            <a:off x="2201692" y="6737044"/>
            <a:ext cx="797639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2" descr="Resultado de imagen para sura asset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95"/>
          <a:stretch/>
        </p:blipFill>
        <p:spPr bwMode="auto">
          <a:xfrm>
            <a:off x="10231802" y="206241"/>
            <a:ext cx="1578839" cy="603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383135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roceso alternativo 23"/>
          <p:cNvSpPr/>
          <p:nvPr/>
        </p:nvSpPr>
        <p:spPr>
          <a:xfrm>
            <a:off x="811162" y="1376127"/>
            <a:ext cx="10323870" cy="4718380"/>
          </a:xfrm>
          <a:prstGeom prst="flowChartAlternateProcess">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O" sz="2000" b="1" dirty="0" smtClean="0">
                <a:solidFill>
                  <a:schemeClr val="tx1"/>
                </a:solidFill>
              </a:rPr>
              <a:t>RESOLUCION 679 del  24 de abril del 2020</a:t>
            </a:r>
          </a:p>
          <a:p>
            <a:pPr algn="ctr"/>
            <a:endParaRPr lang="es-CO" sz="2000" b="1" dirty="0" smtClean="0">
              <a:solidFill>
                <a:schemeClr val="tx1"/>
              </a:solidFill>
            </a:endParaRPr>
          </a:p>
          <a:p>
            <a:pPr algn="ctr"/>
            <a:r>
              <a:rPr lang="es-CO" sz="2000" b="1" dirty="0">
                <a:solidFill>
                  <a:schemeClr val="tx1"/>
                </a:solidFill>
              </a:rPr>
              <a:t>Por medio de la cual se adopta el protocolo de bioseguridad para el manejo y control del riesgo de coronavirus COVID -19 en el sector de infraestructura de </a:t>
            </a:r>
            <a:r>
              <a:rPr lang="es-CO" sz="2000" b="1" dirty="0" smtClean="0">
                <a:solidFill>
                  <a:schemeClr val="tx1"/>
                </a:solidFill>
              </a:rPr>
              <a:t>transporte.</a:t>
            </a:r>
          </a:p>
          <a:p>
            <a:pPr algn="ctr"/>
            <a:endParaRPr lang="es-CO" sz="2000" b="1" dirty="0" smtClean="0">
              <a:solidFill>
                <a:schemeClr val="tx1"/>
              </a:solidFill>
            </a:endParaRPr>
          </a:p>
          <a:p>
            <a:pPr algn="ctr"/>
            <a:r>
              <a:rPr lang="es-CO" sz="2000" dirty="0">
                <a:solidFill>
                  <a:schemeClr val="tx1"/>
                </a:solidFill>
              </a:rPr>
              <a:t>Artículo 2°. Vigilancia del cumplimiento del protocolo. De acuerdo con lo establecido en el Decreto Legislativo 539 de 2020, la vigilancia del cumplimiento de este protocolo está a cargo de la secretaría o entidad municipal o distrital que corresponda a esta actividad económica, del municipio o distrito en donde se encuentre autorizada la obra de infraestructura de transporte, sin perjuicio de la vigilancia que sobre el cumplimiento de </a:t>
            </a:r>
            <a:r>
              <a:rPr lang="es-CO" sz="2000" dirty="0" smtClean="0">
                <a:solidFill>
                  <a:schemeClr val="tx1"/>
                </a:solidFill>
              </a:rPr>
              <a:t>las obligaciones </a:t>
            </a:r>
            <a:r>
              <a:rPr lang="es-CO" sz="2000" dirty="0">
                <a:solidFill>
                  <a:schemeClr val="tx1"/>
                </a:solidFill>
              </a:rPr>
              <a:t>de los empleadores realice el Ministerio del Trabajo, ni de las competencias de otras </a:t>
            </a:r>
            <a:r>
              <a:rPr lang="es-CO" sz="2000" dirty="0" smtClean="0">
                <a:solidFill>
                  <a:schemeClr val="tx1"/>
                </a:solidFill>
              </a:rPr>
              <a:t>autoridades. </a:t>
            </a:r>
          </a:p>
          <a:p>
            <a:pPr algn="ctr"/>
            <a:endParaRPr lang="es-CO" sz="2000" dirty="0">
              <a:solidFill>
                <a:schemeClr val="tx1"/>
              </a:solidFill>
            </a:endParaRPr>
          </a:p>
          <a:p>
            <a:pPr algn="ctr"/>
            <a:r>
              <a:rPr lang="es-CO" sz="2000" dirty="0" smtClean="0">
                <a:solidFill>
                  <a:schemeClr val="tx1"/>
                </a:solidFill>
              </a:rPr>
              <a:t>Artículo </a:t>
            </a:r>
            <a:r>
              <a:rPr lang="es-CO" sz="2000" dirty="0">
                <a:solidFill>
                  <a:schemeClr val="tx1"/>
                </a:solidFill>
              </a:rPr>
              <a:t>3°. Vigencia. La presente resolución rige a partir de la fecha de su publicación.</a:t>
            </a:r>
            <a:endParaRPr lang="es-CO" sz="2000" dirty="0" smtClean="0">
              <a:solidFill>
                <a:schemeClr val="tx1"/>
              </a:solidFill>
            </a:endParaRPr>
          </a:p>
          <a:p>
            <a:pPr algn="ctr"/>
            <a:endParaRPr lang="es-CO" sz="2000" b="1" dirty="0" smtClean="0">
              <a:solidFill>
                <a:schemeClr val="tx1"/>
              </a:solidFill>
            </a:endParaRPr>
          </a:p>
          <a:p>
            <a:pPr algn="ctr"/>
            <a:endParaRPr lang="es-CO" sz="2000" b="1" dirty="0">
              <a:solidFill>
                <a:schemeClr val="tx1"/>
              </a:solidFill>
            </a:endParaRPr>
          </a:p>
          <a:p>
            <a:pPr algn="ctr"/>
            <a:endParaRPr lang="es-CO" sz="2000" b="1" dirty="0" smtClean="0">
              <a:solidFill>
                <a:schemeClr val="tx1"/>
              </a:solidFill>
            </a:endParaRPr>
          </a:p>
        </p:txBody>
      </p:sp>
      <p:cxnSp>
        <p:nvCxnSpPr>
          <p:cNvPr id="26" name="Conector recto 25"/>
          <p:cNvCxnSpPr/>
          <p:nvPr/>
        </p:nvCxnSpPr>
        <p:spPr>
          <a:xfrm flipV="1">
            <a:off x="0" y="1168796"/>
            <a:ext cx="5351242" cy="2018"/>
          </a:xfrm>
          <a:prstGeom prst="line">
            <a:avLst/>
          </a:prstGeom>
          <a:ln w="28575">
            <a:solidFill>
              <a:srgbClr val="0A55A7"/>
            </a:solidFill>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114307" y="246027"/>
            <a:ext cx="9885099" cy="400110"/>
          </a:xfrm>
          <a:prstGeom prst="rect">
            <a:avLst/>
          </a:prstGeom>
        </p:spPr>
        <p:txBody>
          <a:bodyPr wrap="square">
            <a:spAutoFit/>
          </a:bodyPr>
          <a:lstStyle/>
          <a:p>
            <a:pPr lvl="0">
              <a:buClr>
                <a:srgbClr val="00BCB8"/>
              </a:buClr>
            </a:pPr>
            <a:r>
              <a:rPr lang="es-CO" sz="2000" b="1" dirty="0">
                <a:solidFill>
                  <a:srgbClr val="00B0F0"/>
                </a:solidFill>
                <a:latin typeface="Century Gothic" panose="020B0502020202020204" pitchFamily="34" charset="0"/>
              </a:rPr>
              <a:t>RESOLUCION 679 </a:t>
            </a:r>
          </a:p>
        </p:txBody>
      </p:sp>
      <p:sp>
        <p:nvSpPr>
          <p:cNvPr id="34" name="Elipse 33"/>
          <p:cNvSpPr/>
          <p:nvPr/>
        </p:nvSpPr>
        <p:spPr>
          <a:xfrm>
            <a:off x="5248239" y="1078413"/>
            <a:ext cx="211350" cy="180765"/>
          </a:xfrm>
          <a:prstGeom prst="ellipse">
            <a:avLst/>
          </a:prstGeom>
          <a:solidFill>
            <a:srgbClr val="28AAC5"/>
          </a:solidFill>
          <a:ln w="57150">
            <a:solidFill>
              <a:srgbClr val="0A5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7" name="Conector recto 6"/>
          <p:cNvCxnSpPr/>
          <p:nvPr/>
        </p:nvCxnSpPr>
        <p:spPr>
          <a:xfrm>
            <a:off x="2201692" y="6737044"/>
            <a:ext cx="797639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2" descr="Resultado de imagen para sura asset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95"/>
          <a:stretch/>
        </p:blipFill>
        <p:spPr bwMode="auto">
          <a:xfrm>
            <a:off x="10231802" y="206241"/>
            <a:ext cx="1578839" cy="603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2870167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roceso alternativo 23"/>
          <p:cNvSpPr/>
          <p:nvPr/>
        </p:nvSpPr>
        <p:spPr>
          <a:xfrm>
            <a:off x="811162" y="1376127"/>
            <a:ext cx="10323870" cy="4718380"/>
          </a:xfrm>
          <a:prstGeom prst="flowChartAlternateProcess">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O" sz="2000" b="1" dirty="0">
                <a:solidFill>
                  <a:schemeClr val="tx1"/>
                </a:solidFill>
              </a:rPr>
              <a:t>CIRCULAR CONJUNTA </a:t>
            </a:r>
            <a:r>
              <a:rPr lang="es-CO" sz="2000" b="1" dirty="0" smtClean="0">
                <a:solidFill>
                  <a:schemeClr val="tx1"/>
                </a:solidFill>
              </a:rPr>
              <a:t>001 </a:t>
            </a:r>
            <a:r>
              <a:rPr lang="es-CO" sz="2000" b="1" dirty="0">
                <a:solidFill>
                  <a:schemeClr val="tx1"/>
                </a:solidFill>
              </a:rPr>
              <a:t>del 11 de Abril de </a:t>
            </a:r>
            <a:r>
              <a:rPr lang="es-CO" sz="2000" b="1" dirty="0" smtClean="0">
                <a:solidFill>
                  <a:schemeClr val="tx1"/>
                </a:solidFill>
              </a:rPr>
              <a:t>2020</a:t>
            </a:r>
          </a:p>
          <a:p>
            <a:pPr algn="ctr"/>
            <a:r>
              <a:rPr lang="es-CO" sz="2000" b="1" dirty="0" smtClean="0">
                <a:solidFill>
                  <a:schemeClr val="tx1"/>
                </a:solidFill>
              </a:rPr>
              <a:t>ACTORES DEL SECTOR DE LA CONSTRUCCIÓN DE EDIFICACIONES Y SU CADENA DE SUMINISTROS.</a:t>
            </a:r>
          </a:p>
          <a:p>
            <a:pPr algn="just"/>
            <a:r>
              <a:rPr lang="es-CO" sz="2000" dirty="0" smtClean="0">
                <a:solidFill>
                  <a:schemeClr val="tx1"/>
                </a:solidFill>
              </a:rPr>
              <a:t>Cada </a:t>
            </a:r>
            <a:r>
              <a:rPr lang="es-CO" sz="2000" dirty="0">
                <a:solidFill>
                  <a:schemeClr val="tx1"/>
                </a:solidFill>
              </a:rPr>
              <a:t>proyecto debe adaptar su protocolo de bioseguridad, prevención y promoción para la prevención </a:t>
            </a:r>
            <a:r>
              <a:rPr lang="es-CO" sz="2000" dirty="0" smtClean="0">
                <a:solidFill>
                  <a:schemeClr val="tx1"/>
                </a:solidFill>
              </a:rPr>
              <a:t>del Coronavirus </a:t>
            </a:r>
            <a:r>
              <a:rPr lang="es-CO" sz="2000" dirty="0">
                <a:solidFill>
                  <a:schemeClr val="tx1"/>
                </a:solidFill>
              </a:rPr>
              <a:t>COVID-19 en las zonas </a:t>
            </a:r>
            <a:r>
              <a:rPr lang="es-CO" sz="2000" dirty="0" smtClean="0">
                <a:solidFill>
                  <a:schemeClr val="tx1"/>
                </a:solidFill>
              </a:rPr>
              <a:t>de influencias </a:t>
            </a:r>
            <a:r>
              <a:rPr lang="es-CO" sz="2000" dirty="0">
                <a:solidFill>
                  <a:schemeClr val="tx1"/>
                </a:solidFill>
              </a:rPr>
              <a:t>de los proyectos en ejecución y el mismo debe </a:t>
            </a:r>
            <a:r>
              <a:rPr lang="es-CO" sz="2000" dirty="0" smtClean="0">
                <a:solidFill>
                  <a:schemeClr val="tx1"/>
                </a:solidFill>
              </a:rPr>
              <a:t>estar articulado </a:t>
            </a:r>
            <a:r>
              <a:rPr lang="es-CO" sz="2000" dirty="0">
                <a:solidFill>
                  <a:schemeClr val="tx1"/>
                </a:solidFill>
              </a:rPr>
              <a:t>con los sistemas de seguridad y salud en el trabajo. Dichos protocolos </a:t>
            </a:r>
            <a:r>
              <a:rPr lang="es-CO" sz="2000" b="1" dirty="0">
                <a:solidFill>
                  <a:schemeClr val="tx1"/>
                </a:solidFill>
              </a:rPr>
              <a:t>deben ser comunicados </a:t>
            </a:r>
            <a:r>
              <a:rPr lang="es-CO" sz="2000" b="1" dirty="0" smtClean="0">
                <a:solidFill>
                  <a:schemeClr val="tx1"/>
                </a:solidFill>
              </a:rPr>
              <a:t>al Ministerio </a:t>
            </a:r>
            <a:r>
              <a:rPr lang="es-CO" sz="2000" b="1" dirty="0">
                <a:solidFill>
                  <a:schemeClr val="tx1"/>
                </a:solidFill>
              </a:rPr>
              <a:t>de Vivienda, Ciudad </a:t>
            </a:r>
            <a:r>
              <a:rPr lang="es-CO" sz="2000" b="1" dirty="0" smtClean="0">
                <a:solidFill>
                  <a:schemeClr val="tx1"/>
                </a:solidFill>
              </a:rPr>
              <a:t>y Territorio </a:t>
            </a:r>
            <a:r>
              <a:rPr lang="es-CO" sz="2000" b="1" dirty="0">
                <a:solidFill>
                  <a:schemeClr val="tx1"/>
                </a:solidFill>
              </a:rPr>
              <a:t>al correo </a:t>
            </a:r>
            <a:r>
              <a:rPr lang="es-CO" sz="2000" b="1" dirty="0" smtClean="0">
                <a:solidFill>
                  <a:schemeClr val="tx1"/>
                </a:solidFill>
                <a:hlinkClick r:id="rId3"/>
              </a:rPr>
              <a:t>planCOVIDconstruccion@minvivienda.gov.co</a:t>
            </a:r>
            <a:r>
              <a:rPr lang="es-CO" sz="2000" b="1" dirty="0" smtClean="0">
                <a:solidFill>
                  <a:schemeClr val="tx1"/>
                </a:solidFill>
              </a:rPr>
              <a:t> antes del 30 </a:t>
            </a:r>
            <a:r>
              <a:rPr lang="es-CO" sz="2000" b="1" dirty="0">
                <a:solidFill>
                  <a:schemeClr val="tx1"/>
                </a:solidFill>
              </a:rPr>
              <a:t>de abril de </a:t>
            </a:r>
            <a:r>
              <a:rPr lang="es-CO" sz="2000" b="1" dirty="0" smtClean="0">
                <a:solidFill>
                  <a:schemeClr val="tx1"/>
                </a:solidFill>
              </a:rPr>
              <a:t>2020. </a:t>
            </a:r>
          </a:p>
          <a:p>
            <a:pPr algn="just"/>
            <a:r>
              <a:rPr lang="es-CO" sz="2000" dirty="0" smtClean="0">
                <a:solidFill>
                  <a:schemeClr val="tx1"/>
                </a:solidFill>
              </a:rPr>
              <a:t>Así </a:t>
            </a:r>
            <a:r>
              <a:rPr lang="es-CO" sz="2000" dirty="0">
                <a:solidFill>
                  <a:schemeClr val="tx1"/>
                </a:solidFill>
              </a:rPr>
              <a:t>mismo, estas medidas corresponden a las acciones que deben ser </a:t>
            </a:r>
            <a:r>
              <a:rPr lang="es-CO" sz="2000" b="1" dirty="0">
                <a:solidFill>
                  <a:schemeClr val="tx1"/>
                </a:solidFill>
              </a:rPr>
              <a:t>adoptadas por los </a:t>
            </a:r>
            <a:r>
              <a:rPr lang="es-CO" sz="2000" b="1" dirty="0" smtClean="0">
                <a:solidFill>
                  <a:schemeClr val="tx1"/>
                </a:solidFill>
              </a:rPr>
              <a:t>representantes legales, personal </a:t>
            </a:r>
            <a:r>
              <a:rPr lang="es-CO" sz="2000" b="1" dirty="0">
                <a:solidFill>
                  <a:schemeClr val="tx1"/>
                </a:solidFill>
              </a:rPr>
              <a:t>administrativo, operativo, contratista, proveedores de bienes </a:t>
            </a:r>
            <a:r>
              <a:rPr lang="es-CO" sz="2000" b="1" dirty="0" smtClean="0">
                <a:solidFill>
                  <a:schemeClr val="tx1"/>
                </a:solidFill>
              </a:rPr>
              <a:t>y servicios</a:t>
            </a:r>
            <a:r>
              <a:rPr lang="es-CO" sz="2000" b="1" dirty="0">
                <a:solidFill>
                  <a:schemeClr val="tx1"/>
                </a:solidFill>
              </a:rPr>
              <a:t>, personal de seguridad y salud en el trabajo encargados de </a:t>
            </a:r>
            <a:r>
              <a:rPr lang="es-CO" sz="2000" b="1" dirty="0" smtClean="0">
                <a:solidFill>
                  <a:schemeClr val="tx1"/>
                </a:solidFill>
              </a:rPr>
              <a:t>los proyectos </a:t>
            </a:r>
            <a:r>
              <a:rPr lang="es-CO" sz="2000" b="1" dirty="0">
                <a:solidFill>
                  <a:schemeClr val="tx1"/>
                </a:solidFill>
              </a:rPr>
              <a:t>de construcción</a:t>
            </a:r>
            <a:r>
              <a:rPr lang="es-CO" sz="2000" dirty="0">
                <a:solidFill>
                  <a:schemeClr val="tx1"/>
                </a:solidFill>
              </a:rPr>
              <a:t> con el fin de reducir el </a:t>
            </a:r>
            <a:r>
              <a:rPr lang="es-CO" sz="2000" dirty="0" smtClean="0">
                <a:solidFill>
                  <a:schemeClr val="tx1"/>
                </a:solidFill>
              </a:rPr>
              <a:t>riesgo de </a:t>
            </a:r>
            <a:r>
              <a:rPr lang="es-CO" sz="2000" dirty="0">
                <a:solidFill>
                  <a:schemeClr val="tx1"/>
                </a:solidFill>
              </a:rPr>
              <a:t>exposición al SARS-CoV-2 (COVID-19) durante la emergencia sanitaria.</a:t>
            </a:r>
          </a:p>
        </p:txBody>
      </p:sp>
      <p:cxnSp>
        <p:nvCxnSpPr>
          <p:cNvPr id="26" name="Conector recto 25"/>
          <p:cNvCxnSpPr/>
          <p:nvPr/>
        </p:nvCxnSpPr>
        <p:spPr>
          <a:xfrm flipV="1">
            <a:off x="0" y="1168796"/>
            <a:ext cx="5351242" cy="2018"/>
          </a:xfrm>
          <a:prstGeom prst="line">
            <a:avLst/>
          </a:prstGeom>
          <a:ln w="28575">
            <a:solidFill>
              <a:srgbClr val="0A55A7"/>
            </a:solidFill>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114307" y="246027"/>
            <a:ext cx="9885099" cy="400110"/>
          </a:xfrm>
          <a:prstGeom prst="rect">
            <a:avLst/>
          </a:prstGeom>
        </p:spPr>
        <p:txBody>
          <a:bodyPr wrap="square">
            <a:spAutoFit/>
          </a:bodyPr>
          <a:lstStyle/>
          <a:p>
            <a:pPr lvl="0">
              <a:buClr>
                <a:srgbClr val="00BCB8"/>
              </a:buClr>
            </a:pPr>
            <a:r>
              <a:rPr lang="es-CO" sz="2000" b="1" dirty="0" smtClean="0">
                <a:solidFill>
                  <a:srgbClr val="00B0F0"/>
                </a:solidFill>
                <a:latin typeface="Century Gothic" panose="020B0502020202020204" pitchFamily="34" charset="0"/>
              </a:rPr>
              <a:t>CIRCULAR 001</a:t>
            </a:r>
          </a:p>
        </p:txBody>
      </p:sp>
      <p:sp>
        <p:nvSpPr>
          <p:cNvPr id="34" name="Elipse 33"/>
          <p:cNvSpPr/>
          <p:nvPr/>
        </p:nvSpPr>
        <p:spPr>
          <a:xfrm>
            <a:off x="5248239" y="1078413"/>
            <a:ext cx="211350" cy="180765"/>
          </a:xfrm>
          <a:prstGeom prst="ellipse">
            <a:avLst/>
          </a:prstGeom>
          <a:solidFill>
            <a:srgbClr val="28AAC5"/>
          </a:solidFill>
          <a:ln w="57150">
            <a:solidFill>
              <a:srgbClr val="0A5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7" name="Conector recto 6"/>
          <p:cNvCxnSpPr/>
          <p:nvPr/>
        </p:nvCxnSpPr>
        <p:spPr>
          <a:xfrm>
            <a:off x="2201692" y="6737044"/>
            <a:ext cx="797639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2" descr="Resultado de imagen para sura asset managemen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5695"/>
          <a:stretch/>
        </p:blipFill>
        <p:spPr bwMode="auto">
          <a:xfrm>
            <a:off x="10231802" y="206241"/>
            <a:ext cx="1578839" cy="603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2427135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roceso alternativo 23"/>
          <p:cNvSpPr/>
          <p:nvPr/>
        </p:nvSpPr>
        <p:spPr>
          <a:xfrm>
            <a:off x="811162" y="1376127"/>
            <a:ext cx="10323870" cy="4718380"/>
          </a:xfrm>
          <a:prstGeom prst="flowChartAlternateProcess">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O" sz="2000" b="1" dirty="0">
                <a:solidFill>
                  <a:schemeClr val="tx1"/>
                </a:solidFill>
              </a:rPr>
              <a:t>CIRCULAR CONJUNTA </a:t>
            </a:r>
            <a:r>
              <a:rPr lang="es-CO" sz="2000" b="1" dirty="0" smtClean="0">
                <a:solidFill>
                  <a:schemeClr val="tx1"/>
                </a:solidFill>
              </a:rPr>
              <a:t>001 </a:t>
            </a:r>
            <a:r>
              <a:rPr lang="es-CO" sz="2000" b="1" dirty="0">
                <a:solidFill>
                  <a:schemeClr val="tx1"/>
                </a:solidFill>
              </a:rPr>
              <a:t>del 11 de Abril de </a:t>
            </a:r>
            <a:r>
              <a:rPr lang="es-CO" sz="2000" b="1" dirty="0" smtClean="0">
                <a:solidFill>
                  <a:schemeClr val="tx1"/>
                </a:solidFill>
              </a:rPr>
              <a:t>2020</a:t>
            </a:r>
          </a:p>
          <a:p>
            <a:pPr algn="ctr"/>
            <a:r>
              <a:rPr lang="es-CO" sz="2000" b="1" dirty="0" smtClean="0">
                <a:solidFill>
                  <a:schemeClr val="tx1"/>
                </a:solidFill>
              </a:rPr>
              <a:t>ACTORES DEL SECTOR DE LA CONSTRUCCIÓN DE EDIFICACIONES Y SU CADENA DE SUMINISTROS.</a:t>
            </a:r>
          </a:p>
          <a:p>
            <a:pPr algn="ctr"/>
            <a:endParaRPr lang="es-CO" sz="2000" b="1" dirty="0" smtClean="0">
              <a:solidFill>
                <a:schemeClr val="tx1"/>
              </a:solidFill>
            </a:endParaRPr>
          </a:p>
          <a:p>
            <a:pPr algn="just"/>
            <a:r>
              <a:rPr lang="es-CO" sz="2000" b="1" dirty="0">
                <a:solidFill>
                  <a:schemeClr val="tx1"/>
                </a:solidFill>
              </a:rPr>
              <a:t>3. MEDIDAS QUE DEBEN ADOPTAR LAS ADMINISTRADORAS DE RIESGOS LABORALES.</a:t>
            </a:r>
          </a:p>
          <a:p>
            <a:pPr algn="just"/>
            <a:r>
              <a:rPr lang="es-CO" sz="2000" b="1" dirty="0">
                <a:solidFill>
                  <a:schemeClr val="tx1"/>
                </a:solidFill>
              </a:rPr>
              <a:t>Las Administradoras de Riesgos Laborales deben</a:t>
            </a:r>
            <a:r>
              <a:rPr lang="es-CO" sz="2000" b="1" dirty="0" smtClean="0">
                <a:solidFill>
                  <a:schemeClr val="tx1"/>
                </a:solidFill>
              </a:rPr>
              <a:t>:</a:t>
            </a:r>
          </a:p>
          <a:p>
            <a:pPr algn="just"/>
            <a:r>
              <a:rPr lang="es-CO" sz="2000" dirty="0">
                <a:solidFill>
                  <a:schemeClr val="tx1"/>
                </a:solidFill>
              </a:rPr>
              <a:t>3.1. Suministrar a los trabajadores y contratistas información clara y oportuna sobre las medidas preventivas y de contención del COVID-19, incluyendo estrategias de información y educación permanente</a:t>
            </a:r>
            <a:r>
              <a:rPr lang="es-CO" sz="2000" dirty="0" smtClean="0">
                <a:solidFill>
                  <a:schemeClr val="tx1"/>
                </a:solidFill>
              </a:rPr>
              <a:t>.</a:t>
            </a:r>
          </a:p>
          <a:p>
            <a:pPr algn="just"/>
            <a:r>
              <a:rPr lang="es-CO" sz="2000" dirty="0">
                <a:solidFill>
                  <a:schemeClr val="tx1"/>
                </a:solidFill>
              </a:rPr>
              <a:t>3.2. Cumplir con todas las acciones que deben ejecutar las Administradoras de Riesgos Laborales según lo impartido por la Circular 017 expedida por el Ministerio del Trabajo el 24 de febrero de 2020.</a:t>
            </a:r>
          </a:p>
        </p:txBody>
      </p:sp>
      <p:cxnSp>
        <p:nvCxnSpPr>
          <p:cNvPr id="26" name="Conector recto 25"/>
          <p:cNvCxnSpPr/>
          <p:nvPr/>
        </p:nvCxnSpPr>
        <p:spPr>
          <a:xfrm flipV="1">
            <a:off x="0" y="1168796"/>
            <a:ext cx="5351242" cy="2018"/>
          </a:xfrm>
          <a:prstGeom prst="line">
            <a:avLst/>
          </a:prstGeom>
          <a:ln w="28575">
            <a:solidFill>
              <a:srgbClr val="0A55A7"/>
            </a:solidFill>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114307" y="246027"/>
            <a:ext cx="9885099" cy="400110"/>
          </a:xfrm>
          <a:prstGeom prst="rect">
            <a:avLst/>
          </a:prstGeom>
        </p:spPr>
        <p:txBody>
          <a:bodyPr wrap="square">
            <a:spAutoFit/>
          </a:bodyPr>
          <a:lstStyle/>
          <a:p>
            <a:pPr lvl="0">
              <a:buClr>
                <a:srgbClr val="00BCB8"/>
              </a:buClr>
            </a:pPr>
            <a:r>
              <a:rPr lang="es-CO" sz="2000" b="1" dirty="0" smtClean="0">
                <a:solidFill>
                  <a:srgbClr val="00B0F0"/>
                </a:solidFill>
                <a:latin typeface="Century Gothic" panose="020B0502020202020204" pitchFamily="34" charset="0"/>
              </a:rPr>
              <a:t>CIRCULAR 001</a:t>
            </a:r>
          </a:p>
        </p:txBody>
      </p:sp>
      <p:sp>
        <p:nvSpPr>
          <p:cNvPr id="34" name="Elipse 33"/>
          <p:cNvSpPr/>
          <p:nvPr/>
        </p:nvSpPr>
        <p:spPr>
          <a:xfrm>
            <a:off x="5248239" y="1078413"/>
            <a:ext cx="211350" cy="180765"/>
          </a:xfrm>
          <a:prstGeom prst="ellipse">
            <a:avLst/>
          </a:prstGeom>
          <a:solidFill>
            <a:srgbClr val="28AAC5"/>
          </a:solidFill>
          <a:ln w="57150">
            <a:solidFill>
              <a:srgbClr val="0A5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7" name="Conector recto 6"/>
          <p:cNvCxnSpPr/>
          <p:nvPr/>
        </p:nvCxnSpPr>
        <p:spPr>
          <a:xfrm>
            <a:off x="2201692" y="6737044"/>
            <a:ext cx="797639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2" descr="Resultado de imagen para sura asset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95"/>
          <a:stretch/>
        </p:blipFill>
        <p:spPr bwMode="auto">
          <a:xfrm>
            <a:off x="10231802" y="206241"/>
            <a:ext cx="1578839" cy="603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130100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roceso alternativo 23"/>
          <p:cNvSpPr/>
          <p:nvPr/>
        </p:nvSpPr>
        <p:spPr>
          <a:xfrm>
            <a:off x="903828" y="1368518"/>
            <a:ext cx="10323870" cy="4718380"/>
          </a:xfrm>
          <a:prstGeom prst="flowChartAlternateProcess">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O" sz="2000" b="1" dirty="0" smtClean="0">
                <a:solidFill>
                  <a:schemeClr val="tx1"/>
                </a:solidFill>
              </a:rPr>
              <a:t>RESOLUCION 682 del  24 de abril del 2020</a:t>
            </a:r>
          </a:p>
          <a:p>
            <a:pPr algn="ctr"/>
            <a:endParaRPr lang="es-CO" sz="2000" b="1" dirty="0" smtClean="0">
              <a:solidFill>
                <a:schemeClr val="tx1"/>
              </a:solidFill>
            </a:endParaRPr>
          </a:p>
          <a:p>
            <a:pPr algn="ctr"/>
            <a:r>
              <a:rPr lang="es-CO" sz="2000" b="1" dirty="0">
                <a:solidFill>
                  <a:schemeClr val="tx1"/>
                </a:solidFill>
              </a:rPr>
              <a:t>Por medio de la cual se adopta el protocolo de bioseguridad para el manejo y control del riesgo del Coronavirus COVID-19 en el sector de la construcción de edificaciones</a:t>
            </a:r>
            <a:endParaRPr lang="es-CO" sz="2000" b="1" dirty="0" smtClean="0">
              <a:solidFill>
                <a:schemeClr val="tx1"/>
              </a:solidFill>
            </a:endParaRPr>
          </a:p>
          <a:p>
            <a:pPr algn="ctr"/>
            <a:endParaRPr lang="es-CO" sz="2000" b="1" dirty="0" smtClean="0">
              <a:solidFill>
                <a:schemeClr val="tx1"/>
              </a:solidFill>
            </a:endParaRPr>
          </a:p>
          <a:p>
            <a:pPr algn="ctr"/>
            <a:r>
              <a:rPr lang="es-CO" sz="2000" dirty="0">
                <a:solidFill>
                  <a:schemeClr val="tx1"/>
                </a:solidFill>
              </a:rPr>
              <a:t>Artículo 1. Objeto. Adoptar el protocolo de bioseguridad para la prevención de la transmisión del COVID-19 en el sector de la construcción de edificaciones, contenido en el anexo técnico que hace parte integral de la presente </a:t>
            </a:r>
            <a:r>
              <a:rPr lang="es-CO" sz="2000" dirty="0" smtClean="0">
                <a:solidFill>
                  <a:schemeClr val="tx1"/>
                </a:solidFill>
              </a:rPr>
              <a:t>Resolución. Parágrafo</a:t>
            </a:r>
            <a:r>
              <a:rPr lang="es-CO" sz="2000" dirty="0">
                <a:solidFill>
                  <a:schemeClr val="tx1"/>
                </a:solidFill>
              </a:rPr>
              <a:t>. Este protocolo es complementario al adoptado mediante Resolución 666 del 24 de abril de 2020 y a las demás medidas que los responsables de cada planta crean necesarias.</a:t>
            </a:r>
            <a:endParaRPr lang="es-CO" sz="2000" dirty="0" smtClean="0">
              <a:solidFill>
                <a:schemeClr val="tx1"/>
              </a:solidFill>
            </a:endParaRPr>
          </a:p>
          <a:p>
            <a:pPr algn="ctr"/>
            <a:endParaRPr lang="es-CO" sz="2000" dirty="0" smtClean="0">
              <a:solidFill>
                <a:schemeClr val="tx1"/>
              </a:solidFill>
            </a:endParaRPr>
          </a:p>
        </p:txBody>
      </p:sp>
      <p:cxnSp>
        <p:nvCxnSpPr>
          <p:cNvPr id="26" name="Conector recto 25"/>
          <p:cNvCxnSpPr/>
          <p:nvPr/>
        </p:nvCxnSpPr>
        <p:spPr>
          <a:xfrm flipV="1">
            <a:off x="0" y="1168796"/>
            <a:ext cx="5351242" cy="2018"/>
          </a:xfrm>
          <a:prstGeom prst="line">
            <a:avLst/>
          </a:prstGeom>
          <a:ln w="28575">
            <a:solidFill>
              <a:srgbClr val="0A55A7"/>
            </a:solidFill>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114307" y="246027"/>
            <a:ext cx="9885099" cy="400110"/>
          </a:xfrm>
          <a:prstGeom prst="rect">
            <a:avLst/>
          </a:prstGeom>
        </p:spPr>
        <p:txBody>
          <a:bodyPr wrap="square">
            <a:spAutoFit/>
          </a:bodyPr>
          <a:lstStyle/>
          <a:p>
            <a:pPr lvl="0">
              <a:buClr>
                <a:srgbClr val="00BCB8"/>
              </a:buClr>
            </a:pPr>
            <a:r>
              <a:rPr lang="es-CO" sz="2000" b="1" dirty="0">
                <a:solidFill>
                  <a:srgbClr val="00B0F0"/>
                </a:solidFill>
                <a:latin typeface="Century Gothic" panose="020B0502020202020204" pitchFamily="34" charset="0"/>
              </a:rPr>
              <a:t>RESOLUCION </a:t>
            </a:r>
            <a:r>
              <a:rPr lang="es-CO" sz="2000" b="1" dirty="0" smtClean="0">
                <a:solidFill>
                  <a:srgbClr val="00B0F0"/>
                </a:solidFill>
                <a:latin typeface="Century Gothic" panose="020B0502020202020204" pitchFamily="34" charset="0"/>
              </a:rPr>
              <a:t>682 </a:t>
            </a:r>
            <a:endParaRPr lang="es-CO" sz="2000" b="1" dirty="0">
              <a:solidFill>
                <a:srgbClr val="00B0F0"/>
              </a:solidFill>
              <a:latin typeface="Century Gothic" panose="020B0502020202020204" pitchFamily="34" charset="0"/>
            </a:endParaRPr>
          </a:p>
        </p:txBody>
      </p:sp>
      <p:sp>
        <p:nvSpPr>
          <p:cNvPr id="34" name="Elipse 33"/>
          <p:cNvSpPr/>
          <p:nvPr/>
        </p:nvSpPr>
        <p:spPr>
          <a:xfrm>
            <a:off x="5248239" y="1078413"/>
            <a:ext cx="211350" cy="180765"/>
          </a:xfrm>
          <a:prstGeom prst="ellipse">
            <a:avLst/>
          </a:prstGeom>
          <a:solidFill>
            <a:srgbClr val="28AAC5"/>
          </a:solidFill>
          <a:ln w="57150">
            <a:solidFill>
              <a:srgbClr val="0A5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7" name="Conector recto 6"/>
          <p:cNvCxnSpPr/>
          <p:nvPr/>
        </p:nvCxnSpPr>
        <p:spPr>
          <a:xfrm>
            <a:off x="2201692" y="6737044"/>
            <a:ext cx="797639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2" descr="Resultado de imagen para sura asset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95"/>
          <a:stretch/>
        </p:blipFill>
        <p:spPr bwMode="auto">
          <a:xfrm>
            <a:off x="10231802" y="206241"/>
            <a:ext cx="1578839" cy="603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513461" y="6448307"/>
            <a:ext cx="6096000" cy="256545"/>
          </a:xfrm>
          <a:prstGeom prst="rect">
            <a:avLst/>
          </a:prstGeom>
        </p:spPr>
        <p:txBody>
          <a:bodyPr>
            <a:spAutoFit/>
          </a:bodyPr>
          <a:lstStyle/>
          <a:p>
            <a:r>
              <a:rPr lang="es-ES" sz="1067" dirty="0">
                <a:solidFill>
                  <a:schemeClr val="tx1">
                    <a:lumMod val="65000"/>
                    <a:lumOff val="35000"/>
                  </a:schemeClr>
                </a:solidFill>
              </a:rPr>
              <a:t>ARL I  SURA © Copyright – 00 mes de 2017 . Todos los derechos reservados.</a:t>
            </a:r>
          </a:p>
        </p:txBody>
      </p:sp>
    </p:spTree>
    <p:extLst>
      <p:ext uri="{BB962C8B-B14F-4D97-AF65-F5344CB8AC3E}">
        <p14:creationId xmlns:p14="http://schemas.microsoft.com/office/powerpoint/2010/main" val="318548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6446</TotalTime>
  <Words>1607</Words>
  <Application>Microsoft Office PowerPoint</Application>
  <PresentationFormat>Panorámica</PresentationFormat>
  <Paragraphs>134</Paragraphs>
  <Slides>22</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Arial</vt:lpstr>
      <vt:lpstr>Barlow</vt:lpstr>
      <vt:lpstr>Barlow ExtraBold</vt:lpstr>
      <vt:lpstr>Calibri</vt:lpstr>
      <vt:lpstr>Calibri Light</vt:lpstr>
      <vt:lpstr>Century Gothic</vt:lpstr>
      <vt:lpstr>Roboto</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Suramericana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Medina Fernandez</dc:creator>
  <cp:lastModifiedBy>Leidy Dalania Orrego Trejos</cp:lastModifiedBy>
  <cp:revision>326</cp:revision>
  <dcterms:created xsi:type="dcterms:W3CDTF">2017-08-22T19:32:17Z</dcterms:created>
  <dcterms:modified xsi:type="dcterms:W3CDTF">2020-05-11T13:59:26Z</dcterms:modified>
</cp:coreProperties>
</file>